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ppt" ContentType="application/vnd.ms-powerpoint"/>
  <Default Extension="pptx" ContentType="application/vnd.openxmlformats-officedocument.presentationml.presentation"/>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438" r:id="rId1"/>
  </p:sldMasterIdLst>
  <p:notesMasterIdLst>
    <p:notesMasterId r:id="rId27"/>
  </p:notesMasterIdLst>
  <p:sldIdLst>
    <p:sldId id="267" r:id="rId2"/>
    <p:sldId id="273" r:id="rId3"/>
    <p:sldId id="258" r:id="rId4"/>
    <p:sldId id="298" r:id="rId5"/>
    <p:sldId id="279" r:id="rId6"/>
    <p:sldId id="274" r:id="rId7"/>
    <p:sldId id="276" r:id="rId8"/>
    <p:sldId id="280" r:id="rId9"/>
    <p:sldId id="277" r:id="rId10"/>
    <p:sldId id="278" r:id="rId11"/>
    <p:sldId id="282" r:id="rId12"/>
    <p:sldId id="285" r:id="rId13"/>
    <p:sldId id="283" r:id="rId14"/>
    <p:sldId id="286" r:id="rId15"/>
    <p:sldId id="287" r:id="rId16"/>
    <p:sldId id="288" r:id="rId17"/>
    <p:sldId id="297" r:id="rId18"/>
    <p:sldId id="289" r:id="rId19"/>
    <p:sldId id="290" r:id="rId20"/>
    <p:sldId id="291" r:id="rId21"/>
    <p:sldId id="292" r:id="rId22"/>
    <p:sldId id="293" r:id="rId23"/>
    <p:sldId id="294" r:id="rId24"/>
    <p:sldId id="296" r:id="rId25"/>
    <p:sldId id="299"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4434" autoAdjust="0"/>
  </p:normalViewPr>
  <p:slideViewPr>
    <p:cSldViewPr snapToGrid="0">
      <p:cViewPr varScale="1">
        <p:scale>
          <a:sx n="70" d="100"/>
          <a:sy n="70" d="100"/>
        </p:scale>
        <p:origin x="744"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A83F6-75F8-4AB0-A883-7BBDA434903C}" type="datetimeFigureOut">
              <a:rPr lang="en-US" smtClean="0"/>
              <a:t>2/8/2016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C1863-B60B-43AB-BD9B-BADF956BB283}" type="slidenum">
              <a:rPr lang="en-US" smtClean="0"/>
              <a:t>‹#›</a:t>
            </a:fld>
            <a:endParaRPr lang="en-US"/>
          </a:p>
        </p:txBody>
      </p:sp>
    </p:spTree>
    <p:extLst>
      <p:ext uri="{BB962C8B-B14F-4D97-AF65-F5344CB8AC3E}">
        <p14:creationId xmlns:p14="http://schemas.microsoft.com/office/powerpoint/2010/main" val="2130963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Drawing on prior knowledge by students, discuss what is a timeline and a chronology.  </a:t>
            </a:r>
            <a:r>
              <a:rPr lang="en-GB"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Explicitly teach timelines (</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years, decades, century) and how to organise a timeline with regular segments.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Box Of Me: Teachers</a:t>
            </a:r>
            <a:r>
              <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need to introduce these and then model to students how to talk about each item (not just show and describe)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Set Date for presentations</a:t>
            </a:r>
            <a:endParaRPr lang="en-US"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solidFill>
                <a:schemeClr val="tx1"/>
              </a:solidFill>
            </a:endParaRPr>
          </a:p>
        </p:txBody>
      </p:sp>
      <p:sp>
        <p:nvSpPr>
          <p:cNvPr id="4" name="Slide Number Placeholder 3"/>
          <p:cNvSpPr>
            <a:spLocks noGrp="1"/>
          </p:cNvSpPr>
          <p:nvPr>
            <p:ph type="sldNum" sz="quarter" idx="10"/>
          </p:nvPr>
        </p:nvSpPr>
        <p:spPr/>
        <p:txBody>
          <a:bodyPr/>
          <a:lstStyle/>
          <a:p>
            <a:fld id="{E6CC1863-B60B-43AB-BD9B-BADF956BB283}" type="slidenum">
              <a:rPr lang="en-US" smtClean="0"/>
              <a:t>4</a:t>
            </a:fld>
            <a:endParaRPr lang="en-US"/>
          </a:p>
        </p:txBody>
      </p:sp>
    </p:spTree>
    <p:extLst>
      <p:ext uri="{BB962C8B-B14F-4D97-AF65-F5344CB8AC3E}">
        <p14:creationId xmlns:p14="http://schemas.microsoft.com/office/powerpoint/2010/main" val="624987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smtClean="0"/>
              <a:t>Teachers should use the running sheet and hand these out to students.</a:t>
            </a:r>
            <a:r>
              <a:rPr lang="en-AU" baseline="0" dirty="0" smtClean="0"/>
              <a:t> During each presentation they should be encouraged to fill out their running sheet with information they learn about each decade. </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19</a:t>
            </a:fld>
            <a:endParaRPr lang="en-US"/>
          </a:p>
        </p:txBody>
      </p:sp>
    </p:spTree>
    <p:extLst>
      <p:ext uri="{BB962C8B-B14F-4D97-AF65-F5344CB8AC3E}">
        <p14:creationId xmlns:p14="http://schemas.microsoft.com/office/powerpoint/2010/main" val="2269614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smtClean="0"/>
              <a:t>Discuss with students</a:t>
            </a:r>
            <a:r>
              <a:rPr lang="en-AU" baseline="0" dirty="0" smtClean="0"/>
              <a:t> how to take notes during presentations</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20</a:t>
            </a:fld>
            <a:endParaRPr lang="en-US"/>
          </a:p>
        </p:txBody>
      </p:sp>
    </p:spTree>
    <p:extLst>
      <p:ext uri="{BB962C8B-B14F-4D97-AF65-F5344CB8AC3E}">
        <p14:creationId xmlns:p14="http://schemas.microsoft.com/office/powerpoint/2010/main" val="4198859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smtClean="0"/>
              <a:t>Discuss class protocols during presentations, e.g.</a:t>
            </a:r>
            <a:r>
              <a:rPr lang="en-AU" baseline="0" dirty="0" smtClean="0"/>
              <a:t> respectful when others are presenting. Hand out the Running Sheet and paste into folders. </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21</a:t>
            </a:fld>
            <a:endParaRPr lang="en-US"/>
          </a:p>
        </p:txBody>
      </p:sp>
    </p:spTree>
    <p:extLst>
      <p:ext uri="{BB962C8B-B14F-4D97-AF65-F5344CB8AC3E}">
        <p14:creationId xmlns:p14="http://schemas.microsoft.com/office/powerpoint/2010/main" val="2827587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22</a:t>
            </a:fld>
            <a:endParaRPr lang="en-US"/>
          </a:p>
        </p:txBody>
      </p:sp>
    </p:spTree>
    <p:extLst>
      <p:ext uri="{BB962C8B-B14F-4D97-AF65-F5344CB8AC3E}">
        <p14:creationId xmlns:p14="http://schemas.microsoft.com/office/powerpoint/2010/main" val="3807629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23</a:t>
            </a:fld>
            <a:endParaRPr lang="en-US"/>
          </a:p>
        </p:txBody>
      </p:sp>
    </p:spTree>
    <p:extLst>
      <p:ext uri="{BB962C8B-B14F-4D97-AF65-F5344CB8AC3E}">
        <p14:creationId xmlns:p14="http://schemas.microsoft.com/office/powerpoint/2010/main" val="2573328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24</a:t>
            </a:fld>
            <a:endParaRPr lang="en-US"/>
          </a:p>
        </p:txBody>
      </p:sp>
    </p:spTree>
    <p:extLst>
      <p:ext uri="{BB962C8B-B14F-4D97-AF65-F5344CB8AC3E}">
        <p14:creationId xmlns:p14="http://schemas.microsoft.com/office/powerpoint/2010/main" val="1822422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25</a:t>
            </a:fld>
            <a:endParaRPr lang="en-US"/>
          </a:p>
        </p:txBody>
      </p:sp>
    </p:spTree>
    <p:extLst>
      <p:ext uri="{BB962C8B-B14F-4D97-AF65-F5344CB8AC3E}">
        <p14:creationId xmlns:p14="http://schemas.microsoft.com/office/powerpoint/2010/main" val="3492669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Collect first draft and give feedback.</a:t>
            </a:r>
          </a:p>
          <a:p>
            <a:pPr marL="171450" indent="-171450">
              <a:buFont typeface="Arial" panose="020B0604020202020204" pitchFamily="34" charset="0"/>
              <a:buChar char="•"/>
            </a:pPr>
            <a:r>
              <a:rPr lang="en-AU" dirty="0" smtClean="0"/>
              <a:t>Store drafts</a:t>
            </a:r>
            <a:r>
              <a:rPr lang="en-AU" baseline="0" dirty="0" smtClean="0"/>
              <a:t> in Green Folders in black tubs</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7</a:t>
            </a:fld>
            <a:endParaRPr lang="en-US"/>
          </a:p>
        </p:txBody>
      </p:sp>
    </p:spTree>
    <p:extLst>
      <p:ext uri="{BB962C8B-B14F-4D97-AF65-F5344CB8AC3E}">
        <p14:creationId xmlns:p14="http://schemas.microsoft.com/office/powerpoint/2010/main" val="471951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Allow One lesson for each strategy</a:t>
            </a:r>
          </a:p>
          <a:p>
            <a:pPr marL="171450" indent="-171450">
              <a:buFont typeface="Arial" panose="020B0604020202020204" pitchFamily="34" charset="0"/>
              <a:buChar char="•"/>
            </a:pPr>
            <a:r>
              <a:rPr lang="en-AU" dirty="0" smtClean="0"/>
              <a:t>Log</a:t>
            </a:r>
            <a:r>
              <a:rPr lang="en-AU" baseline="0" dirty="0" smtClean="0"/>
              <a:t> books will be assessed at the end of each term</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10</a:t>
            </a:fld>
            <a:endParaRPr lang="en-US"/>
          </a:p>
        </p:txBody>
      </p:sp>
    </p:spTree>
    <p:extLst>
      <p:ext uri="{BB962C8B-B14F-4D97-AF65-F5344CB8AC3E}">
        <p14:creationId xmlns:p14="http://schemas.microsoft.com/office/powerpoint/2010/main" val="2895292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Brainstorm on white board. Develop a checklist with students – what are the features of good narrative writing</a:t>
            </a:r>
            <a:r>
              <a:rPr lang="en-AU"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11</a:t>
            </a:fld>
            <a:endParaRPr lang="en-US"/>
          </a:p>
        </p:txBody>
      </p:sp>
    </p:spTree>
    <p:extLst>
      <p:ext uri="{BB962C8B-B14F-4D97-AF65-F5344CB8AC3E}">
        <p14:creationId xmlns:p14="http://schemas.microsoft.com/office/powerpoint/2010/main" val="3493473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Explicit instruction about the importance of reading and reading for understanding. </a:t>
            </a: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Direct instruction on selecting a novel that is ‘just right’ for each student using the power point – Selecting the Just Right Book</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Students will begin selecting for the independent reading program. </a:t>
            </a: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For their first novel, students are encouraged to select their own biography or autobiography.</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Begin to establish routines and expectations:</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Set up reading logs </a:t>
            </a:r>
            <a:endParaRPr lang="en-US"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Outline expectations using sticky notes</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LINK MAY NOT WORK,</a:t>
            </a:r>
            <a:r>
              <a:rPr lang="en-AU" sz="1200" kern="1200" baseline="0" dirty="0" smtClean="0">
                <a:solidFill>
                  <a:schemeClr val="tx1"/>
                </a:solidFill>
                <a:effectLst/>
                <a:latin typeface="+mn-lt"/>
                <a:ea typeface="+mn-ea"/>
                <a:cs typeface="+mn-cs"/>
              </a:rPr>
              <a:t> YOU MAY HAVE TO USE UNIT DOCUMENT FOR THIS TO OPEN</a:t>
            </a: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13</a:t>
            </a:fld>
            <a:endParaRPr lang="en-US"/>
          </a:p>
        </p:txBody>
      </p:sp>
    </p:spTree>
    <p:extLst>
      <p:ext uri="{BB962C8B-B14F-4D97-AF65-F5344CB8AC3E}">
        <p14:creationId xmlns:p14="http://schemas.microsoft.com/office/powerpoint/2010/main" val="1578490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6CC1863-B60B-43AB-BD9B-BADF956BB283}" type="slidenum">
              <a:rPr lang="en-US" smtClean="0"/>
              <a:t>14</a:t>
            </a:fld>
            <a:endParaRPr lang="en-US"/>
          </a:p>
        </p:txBody>
      </p:sp>
    </p:spTree>
    <p:extLst>
      <p:ext uri="{BB962C8B-B14F-4D97-AF65-F5344CB8AC3E}">
        <p14:creationId xmlns:p14="http://schemas.microsoft.com/office/powerpoint/2010/main" val="1093254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Drawing on prior knowledge by students, discuss what is a timeline and a chronology.  </a:t>
            </a:r>
            <a:r>
              <a:rPr lang="en-GB"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Explicitly teach timelines (</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years, decades, century) and how to organise a timeline with regular segments.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Box Of Me: Teachers</a:t>
            </a:r>
            <a:r>
              <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need to introduce these and then model to students how to talk about each item (not just show and describe)</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aseline="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Set Date for presentations</a:t>
            </a:r>
            <a:endParaRPr lang="en-US"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dirty="0">
              <a:solidFill>
                <a:schemeClr val="tx1"/>
              </a:solidFill>
            </a:endParaRPr>
          </a:p>
        </p:txBody>
      </p:sp>
      <p:sp>
        <p:nvSpPr>
          <p:cNvPr id="4" name="Slide Number Placeholder 3"/>
          <p:cNvSpPr>
            <a:spLocks noGrp="1"/>
          </p:cNvSpPr>
          <p:nvPr>
            <p:ph type="sldNum" sz="quarter" idx="10"/>
          </p:nvPr>
        </p:nvSpPr>
        <p:spPr/>
        <p:txBody>
          <a:bodyPr/>
          <a:lstStyle/>
          <a:p>
            <a:fld id="{E6CC1863-B60B-43AB-BD9B-BADF956BB283}" type="slidenum">
              <a:rPr lang="en-US" smtClean="0"/>
              <a:t>15</a:t>
            </a:fld>
            <a:endParaRPr lang="en-US"/>
          </a:p>
        </p:txBody>
      </p:sp>
    </p:spTree>
    <p:extLst>
      <p:ext uri="{BB962C8B-B14F-4D97-AF65-F5344CB8AC3E}">
        <p14:creationId xmlns:p14="http://schemas.microsoft.com/office/powerpoint/2010/main" val="4082595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16</a:t>
            </a:fld>
            <a:endParaRPr lang="en-US"/>
          </a:p>
        </p:txBody>
      </p:sp>
    </p:spTree>
    <p:extLst>
      <p:ext uri="{BB962C8B-B14F-4D97-AF65-F5344CB8AC3E}">
        <p14:creationId xmlns:p14="http://schemas.microsoft.com/office/powerpoint/2010/main" val="1505933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E6CC1863-B60B-43AB-BD9B-BADF956BB283}" type="slidenum">
              <a:rPr lang="en-US" smtClean="0"/>
              <a:t>18</a:t>
            </a:fld>
            <a:endParaRPr lang="en-US"/>
          </a:p>
        </p:txBody>
      </p:sp>
    </p:spTree>
    <p:extLst>
      <p:ext uri="{BB962C8B-B14F-4D97-AF65-F5344CB8AC3E}">
        <p14:creationId xmlns:p14="http://schemas.microsoft.com/office/powerpoint/2010/main" val="4113794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E016143-E03C-4CFD-AFDC-14E5BDEA754C}" type="datetimeFigureOut">
              <a:rPr lang="en-US" smtClean="0"/>
              <a:t>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023751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033E54A-A8CA-48C1-9504-691B58049D29}" type="datetimeFigureOut">
              <a:rPr lang="en-US" smtClean="0"/>
              <a:t>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9186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F6C806-BBF7-471C-9527-881CE2266695}" type="datetimeFigureOut">
              <a:rPr lang="en-US" smtClean="0"/>
              <a:t>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26208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C94063-DF36-4330-A365-08DA1FA5B7D6}" type="datetimeFigureOut">
              <a:rPr lang="en-US" smtClean="0"/>
              <a:t>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31087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8A7C6C-0F39-4D70-8E8D-FE5B9C95FA73}" type="datetimeFigureOut">
              <a:rPr lang="en-US" smtClean="0"/>
              <a:t>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89606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CFA4AC-08CC-42CE-BD01-C191750A04EC}" type="datetimeFigureOut">
              <a:rPr lang="en-US" smtClean="0"/>
              <a:t>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79214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A7A723-92A7-435B-B681-F25B092FEFEB}" type="datetimeFigureOut">
              <a:rPr lang="en-US" smtClean="0"/>
              <a:t>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31880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170639-886C-4FCF-9EAB-ABB5DA3F3F4A}" type="datetimeFigureOut">
              <a:rPr lang="en-US" smtClean="0"/>
              <a:t>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96163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230651-31F4-45D2-98AE-A2108F41BC07}" type="datetimeFigureOut">
              <a:rPr lang="en-US" smtClean="0"/>
              <a:t>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00471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53789A-C914-4DB1-8815-80B5EC7335C5}" type="datetimeFigureOut">
              <a:rPr lang="en-US" smtClean="0"/>
              <a:t>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07415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E6440AA-91A0-436F-8FDB-C0F939DCAE21}" type="datetimeFigureOut">
              <a:rPr lang="en-US" smtClean="0"/>
              <a:t>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71482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59FD0C-5451-4CA0-86AF-E70AE3279989}" type="datetimeFigureOut">
              <a:rPr lang="en-US" smtClean="0"/>
              <a:t>2/8/2016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53464367"/>
      </p:ext>
    </p:extLst>
  </p:cSld>
  <p:clrMap bg1="lt1" tx1="dk1" bg2="lt2" tx2="dk2" accent1="accent1" accent2="accent2" accent3="accent3" accent4="accent4" accent5="accent5" accent6="accent6" hlink="hlink" folHlink="folHlink"/>
  <p:sldLayoutIdLst>
    <p:sldLayoutId id="2147484439" r:id="rId1"/>
    <p:sldLayoutId id="2147484440" r:id="rId2"/>
    <p:sldLayoutId id="2147484441" r:id="rId3"/>
    <p:sldLayoutId id="2147484442" r:id="rId4"/>
    <p:sldLayoutId id="2147484443" r:id="rId5"/>
    <p:sldLayoutId id="2147484444" r:id="rId6"/>
    <p:sldLayoutId id="2147484445" r:id="rId7"/>
    <p:sldLayoutId id="2147484446" r:id="rId8"/>
    <p:sldLayoutId id="2147484447" r:id="rId9"/>
    <p:sldLayoutId id="2147484448" r:id="rId10"/>
    <p:sldLayoutId id="21474844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5.xml"/><Relationship Id="rId7" Type="http://schemas.openxmlformats.org/officeDocument/2006/relationships/package" Target="../embeddings/Microsoft_PowerPoint_Presentation2.ppt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hyperlink" Target="../Documents/Year%207%20Mason/English/Just%20right%20books.pptx" TargetMode="Externa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hyperlink" Target="http://www.youtube.com/watch?v=p-etgd6fb8Q"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0.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Microsoft_PowerPoint_97-2003_Presentation1.ppt"/><Relationship Id="rId5" Type="http://schemas.openxmlformats.org/officeDocument/2006/relationships/oleObject" Target="../embeddings/oleObject3.bin"/><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8" Type="http://schemas.openxmlformats.org/officeDocument/2006/relationships/hyperlink" Target="http://en.wikipedia.org/wiki/Timeline_of_Australian_history" TargetMode="External"/><Relationship Id="rId13" Type="http://schemas.openxmlformats.org/officeDocument/2006/relationships/package" Target="../embeddings/Microsoft_Word_Document3.docx"/><Relationship Id="rId3" Type="http://schemas.openxmlformats.org/officeDocument/2006/relationships/notesSlide" Target="../notesSlides/notesSlide12.xml"/><Relationship Id="rId7" Type="http://schemas.openxmlformats.org/officeDocument/2006/relationships/hyperlink" Target="http://www.convictcreations.com/history/timeline.html" TargetMode="External"/><Relationship Id="rId12"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hyperlink" Target="http://www.australianhistory.org/post-federation" TargetMode="External"/><Relationship Id="rId11" Type="http://schemas.openxmlformats.org/officeDocument/2006/relationships/hyperlink" Target="http://www.myplace.edu.au/home.html" TargetMode="External"/><Relationship Id="rId5" Type="http://schemas.openxmlformats.org/officeDocument/2006/relationships/hyperlink" Target="http://www.teachingheritage.nsw.edu.au/section03/time20cth.php" TargetMode="External"/><Relationship Id="rId10" Type="http://schemas.openxmlformats.org/officeDocument/2006/relationships/hyperlink" Target="http://en.wikibooks.org/wiki/Australian_History/1960s" TargetMode="External"/><Relationship Id="rId4" Type="http://schemas.openxmlformats.org/officeDocument/2006/relationships/image" Target="../media/image3.jpg"/><Relationship Id="rId9" Type="http://schemas.openxmlformats.org/officeDocument/2006/relationships/hyperlink" Target="http://www.living-family-history.com/1950s.html" TargetMode="External"/><Relationship Id="rId14" Type="http://schemas.openxmlformats.org/officeDocument/2006/relationships/image" Target="../media/image11.w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Document4.docx"/><Relationship Id="rId3" Type="http://schemas.openxmlformats.org/officeDocument/2006/relationships/notesSlide" Target="../notesSlides/notesSlide13.xml"/><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3.png"/><Relationship Id="rId5" Type="http://schemas.openxmlformats.org/officeDocument/2006/relationships/hyperlink" Target="https://www.youtube.com/watch?v=LEyL6Mktn0k" TargetMode="External"/><Relationship Id="rId4" Type="http://schemas.openxmlformats.org/officeDocument/2006/relationships/image" Target="../media/image3.jpg"/><Relationship Id="rId9" Type="http://schemas.openxmlformats.org/officeDocument/2006/relationships/image" Target="../media/image12.w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package" Target="../embeddings/Microsoft_Word_Document5.docx"/><Relationship Id="rId5" Type="http://schemas.openxmlformats.org/officeDocument/2006/relationships/oleObject" Target="../embeddings/oleObject6.bin"/><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1.docx"/><Relationship Id="rId5" Type="http://schemas.openxmlformats.org/officeDocument/2006/relationships/oleObject" Target="../embeddings/oleObject1.bin"/><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hyperlink" Target="https://www.youtube.com/watch?v=ShgWaNDVSqc"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1167685" y="2382155"/>
            <a:ext cx="6096000" cy="4251420"/>
          </a:xfrm>
          <a:prstGeom prst="rect">
            <a:avLst/>
          </a:prstGeom>
        </p:spPr>
        <p:txBody>
          <a:bodyPr>
            <a:spAutoFit/>
          </a:bodyPr>
          <a:lstStyle/>
          <a:p>
            <a:pPr lvl="0" defTabSz="914400">
              <a:lnSpc>
                <a:spcPct val="85000"/>
              </a:lnSpc>
              <a:spcBef>
                <a:spcPts val="1300"/>
              </a:spcBef>
            </a:pPr>
            <a:r>
              <a:rPr lang="en-AU" sz="7200" dirty="0">
                <a:solidFill>
                  <a:prstClr val="white"/>
                </a:solidFill>
              </a:rPr>
              <a:t>Narratives</a:t>
            </a:r>
            <a:endParaRPr lang="en-US" sz="7200" dirty="0">
              <a:solidFill>
                <a:prstClr val="white"/>
              </a:solidFill>
            </a:endParaRPr>
          </a:p>
          <a:p>
            <a:pPr lvl="0" defTabSz="914400">
              <a:lnSpc>
                <a:spcPct val="85000"/>
              </a:lnSpc>
              <a:spcBef>
                <a:spcPts val="1300"/>
              </a:spcBef>
            </a:pPr>
            <a:r>
              <a:rPr lang="en-AU" i="1" dirty="0">
                <a:solidFill>
                  <a:prstClr val="white"/>
                </a:solidFill>
              </a:rPr>
              <a:t>Everyone has a story</a:t>
            </a:r>
          </a:p>
          <a:p>
            <a:pPr lvl="0" defTabSz="914400">
              <a:lnSpc>
                <a:spcPct val="85000"/>
              </a:lnSpc>
              <a:spcBef>
                <a:spcPts val="1300"/>
              </a:spcBef>
            </a:pPr>
            <a:endParaRPr lang="en-AU" dirty="0">
              <a:solidFill>
                <a:prstClr val="white"/>
              </a:solidFill>
            </a:endParaRPr>
          </a:p>
          <a:p>
            <a:pPr lvl="0" defTabSz="914400">
              <a:lnSpc>
                <a:spcPct val="85000"/>
              </a:lnSpc>
              <a:spcBef>
                <a:spcPts val="1300"/>
              </a:spcBef>
            </a:pPr>
            <a:endParaRPr lang="en-AU" dirty="0">
              <a:solidFill>
                <a:prstClr val="white"/>
              </a:solidFill>
            </a:endParaRPr>
          </a:p>
          <a:p>
            <a:pPr lvl="0" defTabSz="914400">
              <a:lnSpc>
                <a:spcPct val="85000"/>
              </a:lnSpc>
              <a:spcBef>
                <a:spcPts val="1300"/>
              </a:spcBef>
            </a:pPr>
            <a:endParaRPr lang="en-AU" dirty="0">
              <a:solidFill>
                <a:prstClr val="white"/>
              </a:solidFill>
            </a:endParaRPr>
          </a:p>
          <a:p>
            <a:pPr lvl="0" defTabSz="914400">
              <a:lnSpc>
                <a:spcPct val="85000"/>
              </a:lnSpc>
              <a:spcBef>
                <a:spcPts val="1300"/>
              </a:spcBef>
            </a:pPr>
            <a:endParaRPr lang="en-AU" dirty="0">
              <a:solidFill>
                <a:prstClr val="white"/>
              </a:solidFill>
            </a:endParaRPr>
          </a:p>
          <a:p>
            <a:pPr lvl="0" defTabSz="914400">
              <a:lnSpc>
                <a:spcPct val="85000"/>
              </a:lnSpc>
              <a:spcBef>
                <a:spcPts val="1300"/>
              </a:spcBef>
            </a:pPr>
            <a:endParaRPr lang="en-AU" dirty="0">
              <a:solidFill>
                <a:prstClr val="white"/>
              </a:solidFill>
            </a:endParaRPr>
          </a:p>
          <a:p>
            <a:pPr lvl="0" defTabSz="914400">
              <a:lnSpc>
                <a:spcPct val="85000"/>
              </a:lnSpc>
              <a:spcBef>
                <a:spcPts val="1300"/>
              </a:spcBef>
            </a:pPr>
            <a:r>
              <a:rPr lang="en-AU" dirty="0">
                <a:solidFill>
                  <a:prstClr val="white"/>
                </a:solidFill>
              </a:rPr>
              <a:t>YEAR 7 ENGLISH AND HUMANITIES</a:t>
            </a:r>
          </a:p>
          <a:p>
            <a:pPr lvl="0" defTabSz="914400">
              <a:lnSpc>
                <a:spcPct val="85000"/>
              </a:lnSpc>
              <a:spcBef>
                <a:spcPts val="1300"/>
              </a:spcBef>
            </a:pPr>
            <a:r>
              <a:rPr lang="en-AU" dirty="0">
                <a:solidFill>
                  <a:prstClr val="white"/>
                </a:solidFill>
              </a:rPr>
              <a:t> INTRODUCTORY UNIT</a:t>
            </a:r>
            <a:endParaRPr lang="en-US" dirty="0">
              <a:solidFill>
                <a:prstClr val="white"/>
              </a:solidFill>
            </a:endParaRPr>
          </a:p>
        </p:txBody>
      </p:sp>
    </p:spTree>
    <p:extLst>
      <p:ext uri="{BB962C8B-B14F-4D97-AF65-F5344CB8AC3E}">
        <p14:creationId xmlns:p14="http://schemas.microsoft.com/office/powerpoint/2010/main" val="11214065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sp>
        <p:nvSpPr>
          <p:cNvPr id="3" name="Rectangle 2"/>
          <p:cNvSpPr/>
          <p:nvPr/>
        </p:nvSpPr>
        <p:spPr>
          <a:xfrm>
            <a:off x="838199" y="1690688"/>
            <a:ext cx="10695709" cy="2954655"/>
          </a:xfrm>
          <a:prstGeom prst="rect">
            <a:avLst/>
          </a:prstGeom>
        </p:spPr>
        <p:txBody>
          <a:bodyPr wrap="square">
            <a:spAutoFit/>
          </a:bodyPr>
          <a:lstStyle/>
          <a:p>
            <a:pPr>
              <a:lnSpc>
                <a:spcPct val="115000"/>
              </a:lnSpc>
              <a:spcAft>
                <a:spcPts val="1000"/>
              </a:spcAft>
            </a:pP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1</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Visualisation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“Little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Ellis and the </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Boil”, by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Roald Dahl</a:t>
            </a:r>
            <a:endParaRPr lang="en-US"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2</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Prediction-  Wolf Sheep short clip</a:t>
            </a:r>
          </a:p>
          <a:p>
            <a:pPr>
              <a:lnSpc>
                <a:spcPct val="115000"/>
              </a:lnSpc>
              <a:spcAft>
                <a:spcPts val="1000"/>
              </a:spcAft>
            </a:pP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3. Inferring and Connections self/text/world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 </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“Lost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and </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Found” </a:t>
            </a:r>
            <a:endParaRPr lang="en-US"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4</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Questioning – Biography extract of </a:t>
            </a:r>
            <a:r>
              <a:rPr lang="en-AU" sz="2800" dirty="0">
                <a:solidFill>
                  <a:schemeClr val="bg1"/>
                </a:solidFill>
                <a:latin typeface="Calibri" panose="020F0502020204030204" pitchFamily="34" charset="0"/>
                <a:ea typeface="Calibri" panose="020F0502020204030204" pitchFamily="34" charset="0"/>
                <a:cs typeface="Times New Roman" panose="02020603050405020304" pitchFamily="18" charset="0"/>
              </a:rPr>
              <a:t>JK </a:t>
            </a:r>
            <a:r>
              <a:rPr lang="en-AU" sz="28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Rowling (link this with Timelines)</a:t>
            </a:r>
            <a:endParaRPr lang="en-US" sz="28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p:cNvSpPr txBox="1"/>
          <p:nvPr/>
        </p:nvSpPr>
        <p:spPr>
          <a:xfrm>
            <a:off x="1724891" y="540327"/>
            <a:ext cx="8686800" cy="646331"/>
          </a:xfrm>
          <a:prstGeom prst="rect">
            <a:avLst/>
          </a:prstGeom>
          <a:noFill/>
        </p:spPr>
        <p:txBody>
          <a:bodyPr wrap="square" rtlCol="0">
            <a:spAutoFit/>
          </a:bodyPr>
          <a:lstStyle/>
          <a:p>
            <a:r>
              <a:rPr lang="en-AU" sz="3600" dirty="0" smtClean="0">
                <a:solidFill>
                  <a:schemeClr val="bg1"/>
                </a:solidFill>
              </a:rPr>
              <a:t>The 5 Reading Strategies:</a:t>
            </a:r>
            <a:endParaRPr lang="en-US" sz="3600" dirty="0">
              <a:solidFill>
                <a:schemeClr val="bg1"/>
              </a:solidFill>
            </a:endParaRPr>
          </a:p>
        </p:txBody>
      </p:sp>
      <p:sp>
        <p:nvSpPr>
          <p:cNvPr id="7" name="Rounded Rectangle 6"/>
          <p:cNvSpPr/>
          <p:nvPr/>
        </p:nvSpPr>
        <p:spPr>
          <a:xfrm>
            <a:off x="1724891" y="5237018"/>
            <a:ext cx="8686800" cy="1371600"/>
          </a:xfrm>
          <a:prstGeom prst="roundRect">
            <a:avLst/>
          </a:prstGeom>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u="sng" dirty="0" smtClean="0"/>
              <a:t>STUDENT REFLECTION:</a:t>
            </a:r>
          </a:p>
          <a:p>
            <a:pPr algn="ctr"/>
            <a:endParaRPr lang="en-AU" dirty="0"/>
          </a:p>
          <a:p>
            <a:pPr algn="ctr"/>
            <a:r>
              <a:rPr lang="en-AU" dirty="0" smtClean="0"/>
              <a:t>Record your reflections using each strategy in your Reading Log Book</a:t>
            </a:r>
            <a:endParaRPr lang="en-US" dirty="0"/>
          </a:p>
        </p:txBody>
      </p:sp>
    </p:spTree>
    <p:extLst>
      <p:ext uri="{BB962C8B-B14F-4D97-AF65-F5344CB8AC3E}">
        <p14:creationId xmlns:p14="http://schemas.microsoft.com/office/powerpoint/2010/main" val="1702387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sp>
        <p:nvSpPr>
          <p:cNvPr id="6" name="TextBox 5"/>
          <p:cNvSpPr txBox="1"/>
          <p:nvPr/>
        </p:nvSpPr>
        <p:spPr>
          <a:xfrm>
            <a:off x="2913611" y="365125"/>
            <a:ext cx="8686800" cy="646331"/>
          </a:xfrm>
          <a:prstGeom prst="rect">
            <a:avLst/>
          </a:prstGeom>
          <a:noFill/>
        </p:spPr>
        <p:txBody>
          <a:bodyPr wrap="square" rtlCol="0">
            <a:spAutoFit/>
          </a:bodyPr>
          <a:lstStyle/>
          <a:p>
            <a:pPr algn="r"/>
            <a:r>
              <a:rPr lang="en-AU" sz="3600" dirty="0" smtClean="0">
                <a:solidFill>
                  <a:schemeClr val="bg1"/>
                </a:solidFill>
                <a:latin typeface="Copperplate Gothic Bold" panose="020E0705020206020404" pitchFamily="34" charset="0"/>
              </a:rPr>
              <a:t>Folio Feedback</a:t>
            </a:r>
            <a:endParaRPr lang="en-US" sz="3600" dirty="0">
              <a:solidFill>
                <a:schemeClr val="bg1"/>
              </a:solidFill>
              <a:latin typeface="Copperplate Gothic Bold" panose="020E0705020206020404" pitchFamily="34" charset="0"/>
            </a:endParaRPr>
          </a:p>
        </p:txBody>
      </p:sp>
      <p:sp>
        <p:nvSpPr>
          <p:cNvPr id="5" name="Rectangle 4"/>
          <p:cNvSpPr/>
          <p:nvPr/>
        </p:nvSpPr>
        <p:spPr>
          <a:xfrm>
            <a:off x="838200" y="1594429"/>
            <a:ext cx="10515600" cy="1729191"/>
          </a:xfrm>
          <a:prstGeom prst="rect">
            <a:avLst/>
          </a:prstGeom>
        </p:spPr>
        <p:txBody>
          <a:bodyPr wrap="square">
            <a:spAutoFit/>
          </a:bodyPr>
          <a:lstStyle/>
          <a:p>
            <a:pPr>
              <a:lnSpc>
                <a:spcPct val="115000"/>
              </a:lnSpc>
              <a:spcAft>
                <a:spcPts val="1000"/>
              </a:spcAft>
            </a:pPr>
            <a:r>
              <a:rPr lang="en-AU" sz="20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When you are given back your first draft, read over the feedback and write down </a:t>
            </a:r>
            <a:r>
              <a:rPr lang="en-AU" sz="20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3 things </a:t>
            </a:r>
            <a:r>
              <a:rPr lang="en-AU" sz="20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that you could improve on.</a:t>
            </a:r>
          </a:p>
          <a:p>
            <a:pPr>
              <a:lnSpc>
                <a:spcPct val="115000"/>
              </a:lnSpc>
              <a:spcAft>
                <a:spcPts val="1000"/>
              </a:spcAft>
            </a:pPr>
            <a:r>
              <a:rPr lang="en-AU" sz="20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Think about:</a:t>
            </a:r>
          </a:p>
          <a:p>
            <a:pPr marL="285750" indent="-285750">
              <a:lnSpc>
                <a:spcPct val="115000"/>
              </a:lnSpc>
              <a:spcAft>
                <a:spcPts val="1000"/>
              </a:spcAft>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What </a:t>
            </a:r>
            <a:r>
              <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rPr>
              <a:t>strategies do writers use to enhance their </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writing?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ounded Rectangle 8"/>
          <p:cNvSpPr/>
          <p:nvPr/>
        </p:nvSpPr>
        <p:spPr>
          <a:xfrm>
            <a:off x="2244090" y="4719027"/>
            <a:ext cx="8115300" cy="1528495"/>
          </a:xfrm>
          <a:prstGeom prst="roundRect">
            <a:avLst/>
          </a:prstGeom>
          <a:solidFill>
            <a:schemeClr val="accent5">
              <a:lumMod val="60000"/>
              <a:lumOff val="40000"/>
            </a:schemeClr>
          </a:solidFill>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u="sng" dirty="0" smtClean="0"/>
              <a:t>STUDENT REFLECTION:</a:t>
            </a:r>
          </a:p>
          <a:p>
            <a:pPr algn="ctr"/>
            <a:endParaRPr lang="en-AU" dirty="0"/>
          </a:p>
          <a:p>
            <a:pPr algn="ctr"/>
            <a:r>
              <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rPr>
              <a:t>In their workbooks, students are to plan for 3 areas that they wish to work on in developing a final copy from their draft </a:t>
            </a:r>
            <a:endParaRPr lang="en-US" dirty="0">
              <a:solidFill>
                <a:schemeClr val="bg1"/>
              </a:solidFill>
            </a:endParaRPr>
          </a:p>
          <a:p>
            <a:pPr algn="ctr"/>
            <a:endParaRPr lang="en-US" dirty="0"/>
          </a:p>
        </p:txBody>
      </p:sp>
      <p:cxnSp>
        <p:nvCxnSpPr>
          <p:cNvPr id="11" name="Straight Connector 10"/>
          <p:cNvCxnSpPr/>
          <p:nvPr/>
        </p:nvCxnSpPr>
        <p:spPr>
          <a:xfrm>
            <a:off x="182880" y="1011456"/>
            <a:ext cx="838962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8488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81814"/>
          </a:xfrm>
          <a:prstGeom prst="rect">
            <a:avLst/>
          </a:prstGeom>
        </p:spPr>
      </p:pic>
      <p:sp>
        <p:nvSpPr>
          <p:cNvPr id="6" name="TextBox 5"/>
          <p:cNvSpPr txBox="1"/>
          <p:nvPr/>
        </p:nvSpPr>
        <p:spPr>
          <a:xfrm>
            <a:off x="494763" y="2055813"/>
            <a:ext cx="11353800" cy="1754326"/>
          </a:xfrm>
          <a:prstGeom prst="rect">
            <a:avLst/>
          </a:prstGeom>
          <a:noFill/>
        </p:spPr>
        <p:txBody>
          <a:bodyPr wrap="square" rtlCol="0">
            <a:spAutoFit/>
          </a:bodyPr>
          <a:lstStyle/>
          <a:p>
            <a:pPr algn="ctr"/>
            <a:r>
              <a:rPr lang="en-AU" sz="5400" b="1" dirty="0">
                <a:solidFill>
                  <a:schemeClr val="bg1"/>
                </a:solidFill>
              </a:rPr>
              <a:t>Introducing the Independent </a:t>
            </a:r>
            <a:endParaRPr lang="en-AU" sz="5400" b="1" dirty="0" smtClean="0">
              <a:solidFill>
                <a:schemeClr val="bg1"/>
              </a:solidFill>
            </a:endParaRPr>
          </a:p>
          <a:p>
            <a:pPr algn="ctr"/>
            <a:r>
              <a:rPr lang="en-AU" sz="5400" b="1" dirty="0" smtClean="0">
                <a:solidFill>
                  <a:schemeClr val="bg1"/>
                </a:solidFill>
              </a:rPr>
              <a:t>Reading </a:t>
            </a:r>
            <a:r>
              <a:rPr lang="en-AU" sz="5400" b="1" dirty="0">
                <a:solidFill>
                  <a:schemeClr val="bg1"/>
                </a:solidFill>
              </a:rPr>
              <a:t>Program</a:t>
            </a:r>
            <a:endParaRPr lang="en-US" sz="5400" dirty="0">
              <a:solidFill>
                <a:schemeClr val="bg1"/>
              </a:solidFill>
            </a:endParaRPr>
          </a:p>
        </p:txBody>
      </p:sp>
    </p:spTree>
    <p:extLst>
      <p:ext uri="{BB962C8B-B14F-4D97-AF65-F5344CB8AC3E}">
        <p14:creationId xmlns:p14="http://schemas.microsoft.com/office/powerpoint/2010/main" val="41234508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cxnSp>
        <p:nvCxnSpPr>
          <p:cNvPr id="8" name="Straight Connector 7"/>
          <p:cNvCxnSpPr/>
          <p:nvPr/>
        </p:nvCxnSpPr>
        <p:spPr>
          <a:xfrm>
            <a:off x="205740" y="968395"/>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446270" y="246103"/>
            <a:ext cx="7498080" cy="584775"/>
          </a:xfrm>
          <a:prstGeom prst="rect">
            <a:avLst/>
          </a:prstGeom>
          <a:noFill/>
        </p:spPr>
        <p:txBody>
          <a:bodyPr wrap="square" rtlCol="0">
            <a:spAutoFit/>
          </a:bodyPr>
          <a:lstStyle/>
          <a:p>
            <a:pPr algn="r"/>
            <a:r>
              <a:rPr lang="en-AU" sz="3200" dirty="0" smtClean="0">
                <a:solidFill>
                  <a:schemeClr val="bg1"/>
                </a:solidFill>
                <a:latin typeface="Copperplate Gothic Bold" panose="020E0705020206020404" pitchFamily="34" charset="0"/>
              </a:rPr>
              <a:t>Selecting your Just Right Book</a:t>
            </a:r>
            <a:endParaRPr lang="en-US" sz="3200" dirty="0">
              <a:solidFill>
                <a:schemeClr val="bg1"/>
              </a:solidFill>
              <a:latin typeface="Copperplate Gothic Bold" panose="020E0705020206020404" pitchFamily="34" charset="0"/>
            </a:endParaRPr>
          </a:p>
        </p:txBody>
      </p:sp>
      <p:sp>
        <p:nvSpPr>
          <p:cNvPr id="10" name="TextBox 9"/>
          <p:cNvSpPr txBox="1"/>
          <p:nvPr/>
        </p:nvSpPr>
        <p:spPr>
          <a:xfrm>
            <a:off x="838200" y="1758038"/>
            <a:ext cx="10515600" cy="1723549"/>
          </a:xfrm>
          <a:prstGeom prst="rect">
            <a:avLst/>
          </a:prstGeom>
          <a:noFill/>
        </p:spPr>
        <p:txBody>
          <a:bodyPr wrap="square" rtlCol="0">
            <a:spAutoFit/>
          </a:bodyPr>
          <a:lstStyle/>
          <a:p>
            <a:r>
              <a:rPr lang="en-AU" sz="2400" dirty="0" smtClean="0">
                <a:solidFill>
                  <a:schemeClr val="bg1"/>
                </a:solidFill>
              </a:rPr>
              <a:t>Watch and take notes on the following presentation:</a:t>
            </a:r>
          </a:p>
          <a:p>
            <a:endParaRPr lang="en-AU" sz="3200" dirty="0">
              <a:solidFill>
                <a:schemeClr val="bg1"/>
              </a:solidFill>
            </a:endParaRPr>
          </a:p>
          <a:p>
            <a:r>
              <a:rPr lang="en-AU" sz="3200" dirty="0" smtClean="0">
                <a:solidFill>
                  <a:schemeClr val="bg1"/>
                </a:solidFill>
                <a:hlinkClick r:id="rId5" action="ppaction://hlinkpres?slideindex=1&amp;slidetitle="/>
              </a:rPr>
              <a:t>JUST RIGHT BOOK </a:t>
            </a:r>
            <a:endParaRPr lang="en-AU" sz="3200" dirty="0" smtClean="0">
              <a:solidFill>
                <a:schemeClr val="bg1"/>
              </a:solidFill>
            </a:endParaRPr>
          </a:p>
          <a:p>
            <a:endParaRPr lang="en-US" dirty="0"/>
          </a:p>
        </p:txBody>
      </p:sp>
      <p:sp>
        <p:nvSpPr>
          <p:cNvPr id="11" name="TextBox 10"/>
          <p:cNvSpPr txBox="1"/>
          <p:nvPr/>
        </p:nvSpPr>
        <p:spPr>
          <a:xfrm>
            <a:off x="1036320" y="3820160"/>
            <a:ext cx="10317480" cy="1200329"/>
          </a:xfrm>
          <a:prstGeom prst="rect">
            <a:avLst/>
          </a:prstGeom>
          <a:noFill/>
        </p:spPr>
        <p:txBody>
          <a:bodyPr wrap="square" rtlCol="0">
            <a:spAutoFit/>
          </a:bodyPr>
          <a:lstStyle/>
          <a:p>
            <a:r>
              <a:rPr lang="en-AU" sz="2400" dirty="0" smtClean="0">
                <a:solidFill>
                  <a:schemeClr val="bg1"/>
                </a:solidFill>
              </a:rPr>
              <a:t>At the beginning of each English and Humanities lesson you will be expected to find your book from the tub and Reading Log Book and read silently. At the end of reading time you will record a Reading Strategy into your Log book.</a:t>
            </a:r>
            <a:endParaRPr lang="en-US" sz="2400" dirty="0">
              <a:solidFill>
                <a:schemeClr val="bg1"/>
              </a:solidFill>
            </a:endParaRPr>
          </a:p>
        </p:txBody>
      </p:sp>
      <p:graphicFrame>
        <p:nvGraphicFramePr>
          <p:cNvPr id="3" name="Object 2">
            <a:hlinkClick r:id="" action="ppaction://ole?verb=0"/>
          </p:cNvPr>
          <p:cNvGraphicFramePr>
            <a:graphicFrameLocks noChangeAspect="1"/>
          </p:cNvGraphicFramePr>
          <p:nvPr>
            <p:extLst>
              <p:ext uri="{D42A27DB-BD31-4B8C-83A1-F6EECF244321}">
                <p14:modId xmlns:p14="http://schemas.microsoft.com/office/powerpoint/2010/main" val="3625698393"/>
              </p:ext>
            </p:extLst>
          </p:nvPr>
        </p:nvGraphicFramePr>
        <p:xfrm>
          <a:off x="4334982" y="2381748"/>
          <a:ext cx="1860078" cy="1394897"/>
        </p:xfrm>
        <a:graphic>
          <a:graphicData uri="http://schemas.openxmlformats.org/presentationml/2006/ole">
            <mc:AlternateContent xmlns:mc="http://schemas.openxmlformats.org/markup-compatibility/2006">
              <mc:Choice xmlns:v="urn:schemas-microsoft-com:vml" Requires="v">
                <p:oleObj spid="_x0000_s2078" name="Presentation" r:id="rId7" imgW="4570501" imgH="3427618" progId="PowerPoint.Show.12">
                  <p:embed/>
                </p:oleObj>
              </mc:Choice>
              <mc:Fallback>
                <p:oleObj name="Presentation" r:id="rId7" imgW="4570501" imgH="3427618" progId="PowerPoint.Show.12">
                  <p:embed/>
                  <p:pic>
                    <p:nvPicPr>
                      <p:cNvPr id="0" name=""/>
                      <p:cNvPicPr/>
                      <p:nvPr/>
                    </p:nvPicPr>
                    <p:blipFill>
                      <a:blip r:embed="rId8"/>
                      <a:stretch>
                        <a:fillRect/>
                      </a:stretch>
                    </p:blipFill>
                    <p:spPr>
                      <a:xfrm>
                        <a:off x="4334982" y="2381748"/>
                        <a:ext cx="1860078" cy="1394897"/>
                      </a:xfrm>
                      <a:prstGeom prst="rect">
                        <a:avLst/>
                      </a:prstGeom>
                    </p:spPr>
                  </p:pic>
                </p:oleObj>
              </mc:Fallback>
            </mc:AlternateContent>
          </a:graphicData>
        </a:graphic>
      </p:graphicFrame>
    </p:spTree>
    <p:extLst>
      <p:ext uri="{BB962C8B-B14F-4D97-AF65-F5344CB8AC3E}">
        <p14:creationId xmlns:p14="http://schemas.microsoft.com/office/powerpoint/2010/main" val="2400958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6881814"/>
          </a:xfrm>
          <a:prstGeom prst="rect">
            <a:avLst/>
          </a:prstGeom>
        </p:spPr>
      </p:pic>
      <p:sp>
        <p:nvSpPr>
          <p:cNvPr id="6" name="TextBox 5"/>
          <p:cNvSpPr txBox="1"/>
          <p:nvPr/>
        </p:nvSpPr>
        <p:spPr>
          <a:xfrm>
            <a:off x="419099" y="2055813"/>
            <a:ext cx="11353800" cy="2308324"/>
          </a:xfrm>
          <a:prstGeom prst="rect">
            <a:avLst/>
          </a:prstGeom>
          <a:noFill/>
        </p:spPr>
        <p:txBody>
          <a:bodyPr wrap="square" rtlCol="0">
            <a:spAutoFit/>
          </a:bodyPr>
          <a:lstStyle/>
          <a:p>
            <a:pPr algn="ctr"/>
            <a:r>
              <a:rPr lang="en-AU" sz="7200" b="1" dirty="0" smtClean="0">
                <a:solidFill>
                  <a:schemeClr val="bg1"/>
                </a:solidFill>
              </a:rPr>
              <a:t>Introduction to </a:t>
            </a:r>
          </a:p>
          <a:p>
            <a:pPr algn="ctr"/>
            <a:r>
              <a:rPr lang="en-AU" sz="7200" b="1" dirty="0" smtClean="0">
                <a:solidFill>
                  <a:schemeClr val="bg1"/>
                </a:solidFill>
              </a:rPr>
              <a:t>History</a:t>
            </a:r>
            <a:endParaRPr lang="en-US" sz="7200" dirty="0">
              <a:solidFill>
                <a:schemeClr val="bg1"/>
              </a:solidFill>
            </a:endParaRPr>
          </a:p>
        </p:txBody>
      </p:sp>
    </p:spTree>
    <p:extLst>
      <p:ext uri="{BB962C8B-B14F-4D97-AF65-F5344CB8AC3E}">
        <p14:creationId xmlns:p14="http://schemas.microsoft.com/office/powerpoint/2010/main" val="34468941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92420" y="229275"/>
            <a:ext cx="7498080" cy="584775"/>
          </a:xfrm>
          <a:prstGeom prst="rect">
            <a:avLst/>
          </a:prstGeom>
          <a:noFill/>
        </p:spPr>
        <p:txBody>
          <a:bodyPr wrap="square" rtlCol="0">
            <a:spAutoFit/>
          </a:bodyPr>
          <a:lstStyle/>
          <a:p>
            <a:r>
              <a:rPr lang="en-AU" sz="3200" b="1" dirty="0">
                <a:solidFill>
                  <a:schemeClr val="bg1"/>
                </a:solidFill>
                <a:latin typeface="Copperplate Gothic Bold" panose="020E0705020206020404" pitchFamily="34" charset="0"/>
              </a:rPr>
              <a:t>Timelines and Chronology</a:t>
            </a:r>
            <a:endParaRPr lang="en-US" sz="3200" dirty="0">
              <a:solidFill>
                <a:schemeClr val="bg1"/>
              </a:solidFill>
              <a:latin typeface="Copperplate Gothic Bold" panose="020E0705020206020404" pitchFamily="34" charset="0"/>
            </a:endParaRPr>
          </a:p>
        </p:txBody>
      </p:sp>
      <p:sp>
        <p:nvSpPr>
          <p:cNvPr id="3" name="Rectangle 2"/>
          <p:cNvSpPr/>
          <p:nvPr/>
        </p:nvSpPr>
        <p:spPr>
          <a:xfrm>
            <a:off x="598516" y="2105620"/>
            <a:ext cx="9180022" cy="3985194"/>
          </a:xfrm>
          <a:prstGeom prst="rect">
            <a:avLst/>
          </a:prstGeom>
        </p:spPr>
        <p:txBody>
          <a:bodyPr wrap="square">
            <a:spAutoFit/>
          </a:bodyPr>
          <a:lstStyle/>
          <a:p>
            <a:pPr marL="285750" indent="-285750">
              <a:lnSpc>
                <a:spcPct val="115000"/>
              </a:lnSpc>
              <a:spcAft>
                <a:spcPts val="1000"/>
              </a:spcAft>
              <a:buFont typeface="Arial" panose="020B0604020202020204" pitchFamily="34" charset="0"/>
              <a:buChar char="•"/>
            </a:pPr>
            <a:r>
              <a:rPr lang="en-GB"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Cloze </a:t>
            </a:r>
            <a:r>
              <a:rPr lang="en-GB" b="1" dirty="0">
                <a:solidFill>
                  <a:schemeClr val="bg1"/>
                </a:solidFill>
                <a:latin typeface="Calibri" panose="020F0502020204030204" pitchFamily="34" charset="0"/>
                <a:ea typeface="Calibri" panose="020F0502020204030204" pitchFamily="34" charset="0"/>
                <a:cs typeface="Times New Roman" panose="02020603050405020304" pitchFamily="18" charset="0"/>
              </a:rPr>
              <a:t>activity. What is a Chronology?</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dirty="0">
                <a:solidFill>
                  <a:schemeClr val="bg1"/>
                </a:solidFill>
                <a:latin typeface="Calibri" panose="020F0502020204030204" pitchFamily="34" charset="0"/>
                <a:ea typeface="Calibri" panose="020F0502020204030204" pitchFamily="34" charset="0"/>
                <a:cs typeface="Times New Roman" panose="02020603050405020304" pitchFamily="18" charset="0"/>
              </a:rPr>
              <a:t>Chronology is how we order _____.</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dirty="0">
                <a:solidFill>
                  <a:schemeClr val="bg1"/>
                </a:solidFill>
                <a:latin typeface="Calibri" panose="020F0502020204030204" pitchFamily="34" charset="0"/>
                <a:ea typeface="Calibri" panose="020F0502020204030204" pitchFamily="34" charset="0"/>
                <a:cs typeface="Times New Roman" panose="02020603050405020304" pitchFamily="18" charset="0"/>
              </a:rPr>
              <a:t>Chronological order means putting _____ in order.</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dirty="0">
                <a:solidFill>
                  <a:schemeClr val="bg1"/>
                </a:solidFill>
                <a:latin typeface="Calibri" panose="020F0502020204030204" pitchFamily="34" charset="0"/>
                <a:ea typeface="Calibri" panose="020F0502020204030204" pitchFamily="34" charset="0"/>
                <a:cs typeface="Times New Roman" panose="02020603050405020304" pitchFamily="18" charset="0"/>
              </a:rPr>
              <a:t>In history we have to put _____ and _________ in order, to know what happened when.</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ANSWERS:  DATES</a:t>
            </a:r>
            <a:r>
              <a:rPr lang="en-GB" b="1" dirty="0">
                <a:solidFill>
                  <a:schemeClr val="bg1"/>
                </a:solidFill>
                <a:latin typeface="Calibri" panose="020F0502020204030204" pitchFamily="34" charset="0"/>
                <a:ea typeface="Calibri" panose="020F0502020204030204" pitchFamily="34" charset="0"/>
                <a:cs typeface="Times New Roman" panose="02020603050405020304" pitchFamily="18" charset="0"/>
              </a:rPr>
              <a:t>	 CENTURIES	YEARS	 </a:t>
            </a:r>
            <a:r>
              <a:rPr lang="en-GB"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TIME</a:t>
            </a:r>
          </a:p>
          <a:p>
            <a:pPr>
              <a:lnSpc>
                <a:spcPct val="115000"/>
              </a:lnSpc>
              <a:spcAft>
                <a:spcPts val="1000"/>
              </a:spcAft>
            </a:pPr>
            <a:endParaRPr lang="en-GB"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b="1" u="sng"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Understanding BC, AD, BCE</a:t>
            </a:r>
          </a:p>
          <a:p>
            <a:pPr>
              <a:lnSpc>
                <a:spcPct val="115000"/>
              </a:lnSpc>
              <a:spcAft>
                <a:spcPts val="1000"/>
              </a:spcAft>
            </a:pPr>
            <a:r>
              <a:rPr lang="en-GB"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Read pages 6-7 History Alive 7 Textbook, complete questions 1 and 3</a:t>
            </a:r>
          </a:p>
          <a:p>
            <a:pPr>
              <a:lnSpc>
                <a:spcPct val="115000"/>
              </a:lnSpc>
              <a:spcAft>
                <a:spcPts val="1000"/>
              </a:spcAft>
            </a:pPr>
            <a:r>
              <a:rPr lang="en-AU"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598516" y="1145865"/>
            <a:ext cx="6018415" cy="923330"/>
          </a:xfrm>
          <a:prstGeom prst="rect">
            <a:avLst/>
          </a:prstGeom>
          <a:noFill/>
        </p:spPr>
        <p:txBody>
          <a:bodyPr wrap="square" rtlCol="0">
            <a:spAutoFit/>
          </a:bodyPr>
          <a:lstStyle/>
          <a:p>
            <a:r>
              <a:rPr lang="en-AU" dirty="0" smtClean="0">
                <a:solidFill>
                  <a:schemeClr val="bg1"/>
                </a:solidFill>
              </a:rPr>
              <a:t>Class Activity:</a:t>
            </a:r>
          </a:p>
          <a:p>
            <a:pPr marL="285750" indent="-285750">
              <a:buFont typeface="Arial" panose="020B0604020202020204" pitchFamily="34" charset="0"/>
              <a:buChar char="•"/>
            </a:pPr>
            <a:r>
              <a:rPr lang="en-AU" dirty="0" smtClean="0">
                <a:solidFill>
                  <a:schemeClr val="bg1"/>
                </a:solidFill>
              </a:rPr>
              <a:t>Stand in a line and sort out the class around the room from the youngest to oldest.</a:t>
            </a:r>
            <a:endParaRPr lang="en-US" dirty="0">
              <a:solidFill>
                <a:schemeClr val="bg1"/>
              </a:solidFill>
            </a:endParaRPr>
          </a:p>
        </p:txBody>
      </p:sp>
      <p:sp>
        <p:nvSpPr>
          <p:cNvPr id="6" name="Rectangular Callout 5"/>
          <p:cNvSpPr/>
          <p:nvPr/>
        </p:nvSpPr>
        <p:spPr>
          <a:xfrm>
            <a:off x="8641888" y="1181337"/>
            <a:ext cx="3108960" cy="1729047"/>
          </a:xfrm>
          <a:prstGeom prst="wedgeRectCallout">
            <a:avLst>
              <a:gd name="adj1" fmla="val -147037"/>
              <a:gd name="adj2" fmla="val 1538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Class discussion:</a:t>
            </a:r>
          </a:p>
          <a:p>
            <a:pPr algn="ctr"/>
            <a:r>
              <a:rPr lang="en-AU" dirty="0" smtClean="0"/>
              <a:t>When do we use chronologies?</a:t>
            </a:r>
          </a:p>
          <a:p>
            <a:pPr algn="ctr"/>
            <a:r>
              <a:rPr lang="en-AU" dirty="0" smtClean="0"/>
              <a:t>Are they useful?</a:t>
            </a:r>
          </a:p>
          <a:p>
            <a:pPr algn="ctr"/>
            <a:r>
              <a:rPr lang="en-AU" dirty="0" smtClean="0"/>
              <a:t>Why?</a:t>
            </a:r>
            <a:endParaRPr lang="en-US" dirty="0"/>
          </a:p>
        </p:txBody>
      </p:sp>
    </p:spTree>
    <p:extLst>
      <p:ext uri="{BB962C8B-B14F-4D97-AF65-F5344CB8AC3E}">
        <p14:creationId xmlns:p14="http://schemas.microsoft.com/office/powerpoint/2010/main" val="40537709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sp>
        <p:nvSpPr>
          <p:cNvPr id="6" name="Rounded Rectangle 5"/>
          <p:cNvSpPr/>
          <p:nvPr/>
        </p:nvSpPr>
        <p:spPr>
          <a:xfrm>
            <a:off x="1002552" y="1274096"/>
            <a:ext cx="10351248" cy="4311739"/>
          </a:xfrm>
          <a:prstGeom prst="roundRect">
            <a:avLst/>
          </a:prstGeom>
          <a:solidFill>
            <a:schemeClr val="accent4">
              <a:lumMod val="75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3200" b="1" u="sng"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Humanities Assessment ONE: Timeline of Iconic Person</a:t>
            </a:r>
          </a:p>
          <a:p>
            <a:pPr algn="ctr"/>
            <a:endPar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gn="ctr">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Research an iconic person, this could be a sportsperson, actor, singer etc.</a:t>
            </a:r>
          </a:p>
          <a:p>
            <a:pPr marL="285750" indent="-285750" algn="ctr">
              <a:buFont typeface="Arial" panose="020B0604020202020204" pitchFamily="34" charset="0"/>
              <a:buChar char="•"/>
            </a:pPr>
            <a:endPar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gn="ctr">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Create a Timeline of their life including at least 10 major events</a:t>
            </a:r>
          </a:p>
          <a:p>
            <a:pPr algn="ctr"/>
            <a:endParaRPr lang="en-AU" dirty="0" smtClean="0"/>
          </a:p>
          <a:p>
            <a:pPr marL="285750" indent="-285750" algn="ctr">
              <a:buFont typeface="Arial" panose="020B0604020202020204" pitchFamily="34" charset="0"/>
              <a:buChar char="•"/>
            </a:pPr>
            <a:r>
              <a:rPr lang="en-AU" dirty="0" smtClean="0"/>
              <a:t>In a paragraph summary on your poster, reflect on how these 10 key events have had an effect or impacted on your chosen person’s life? Explain how</a:t>
            </a:r>
          </a:p>
          <a:p>
            <a:pPr marL="285750" indent="-285750" algn="ctr">
              <a:buFont typeface="Arial" panose="020B0604020202020204" pitchFamily="34" charset="0"/>
              <a:buChar char="•"/>
            </a:pPr>
            <a:endParaRPr lang="en-AU" dirty="0" smtClean="0"/>
          </a:p>
          <a:p>
            <a:pPr marL="285750" indent="-285750" algn="ctr">
              <a:buFont typeface="Arial" panose="020B0604020202020204" pitchFamily="34" charset="0"/>
              <a:buChar char="•"/>
            </a:pPr>
            <a:r>
              <a:rPr lang="en-AU" dirty="0">
                <a:solidFill>
                  <a:schemeClr val="bg1"/>
                </a:solidFill>
                <a:latin typeface="Calibri" panose="020F0502020204030204" pitchFamily="34" charset="0"/>
                <a:cs typeface="Times New Roman" panose="02020603050405020304" pitchFamily="18" charset="0"/>
              </a:rPr>
              <a:t>On Poster paper, you are to present this information and submit as your first Humanities assessment. So think carefully about presentation!!!</a:t>
            </a:r>
          </a:p>
          <a:p>
            <a:pPr algn="ctr"/>
            <a:endParaRPr lang="en-AU" dirty="0"/>
          </a:p>
        </p:txBody>
      </p:sp>
    </p:spTree>
    <p:extLst>
      <p:ext uri="{BB962C8B-B14F-4D97-AF65-F5344CB8AC3E}">
        <p14:creationId xmlns:p14="http://schemas.microsoft.com/office/powerpoint/2010/main" val="11111831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Example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001512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0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92420" y="229275"/>
            <a:ext cx="7498080" cy="584775"/>
          </a:xfrm>
          <a:prstGeom prst="rect">
            <a:avLst/>
          </a:prstGeom>
          <a:noFill/>
        </p:spPr>
        <p:txBody>
          <a:bodyPr wrap="square" rtlCol="0">
            <a:spAutoFit/>
          </a:bodyPr>
          <a:lstStyle/>
          <a:p>
            <a:r>
              <a:rPr lang="en-AU" sz="3200" b="1" dirty="0">
                <a:solidFill>
                  <a:schemeClr val="bg1"/>
                </a:solidFill>
                <a:latin typeface="Copperplate Gothic Bold" panose="020E0705020206020404" pitchFamily="34" charset="0"/>
              </a:rPr>
              <a:t>Timelines and Chronology</a:t>
            </a:r>
            <a:endParaRPr lang="en-US" sz="3200" dirty="0">
              <a:solidFill>
                <a:schemeClr val="bg1"/>
              </a:solidFill>
              <a:latin typeface="Copperplate Gothic Bold" panose="020E0705020206020404" pitchFamily="34" charset="0"/>
            </a:endParaRPr>
          </a:p>
        </p:txBody>
      </p:sp>
      <p:pic>
        <p:nvPicPr>
          <p:cNvPr id="3" name="Picture 2">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701" y="1372566"/>
            <a:ext cx="2228850" cy="2057400"/>
          </a:xfrm>
          <a:prstGeom prst="rect">
            <a:avLst/>
          </a:prstGeom>
        </p:spPr>
      </p:pic>
      <p:sp>
        <p:nvSpPr>
          <p:cNvPr id="5" name="TextBox 4"/>
          <p:cNvSpPr txBox="1"/>
          <p:nvPr/>
        </p:nvSpPr>
        <p:spPr>
          <a:xfrm>
            <a:off x="559701" y="3429966"/>
            <a:ext cx="2006078" cy="276999"/>
          </a:xfrm>
          <a:prstGeom prst="rect">
            <a:avLst/>
          </a:prstGeom>
          <a:noFill/>
        </p:spPr>
        <p:txBody>
          <a:bodyPr wrap="square" rtlCol="0">
            <a:spAutoFit/>
          </a:bodyPr>
          <a:lstStyle/>
          <a:p>
            <a:r>
              <a:rPr lang="en-AU" sz="1200" dirty="0" smtClean="0">
                <a:solidFill>
                  <a:schemeClr val="bg1"/>
                </a:solidFill>
              </a:rPr>
              <a:t>Approx. 10 minutes</a:t>
            </a:r>
            <a:endParaRPr lang="en-US" sz="1200" dirty="0">
              <a:solidFill>
                <a:schemeClr val="bg1"/>
              </a:solidFill>
            </a:endParaRPr>
          </a:p>
        </p:txBody>
      </p:sp>
      <p:sp>
        <p:nvSpPr>
          <p:cNvPr id="6" name="TextBox 5"/>
          <p:cNvSpPr txBox="1"/>
          <p:nvPr/>
        </p:nvSpPr>
        <p:spPr>
          <a:xfrm>
            <a:off x="559701" y="1027906"/>
            <a:ext cx="1623941" cy="369332"/>
          </a:xfrm>
          <a:prstGeom prst="rect">
            <a:avLst/>
          </a:prstGeom>
          <a:noFill/>
        </p:spPr>
        <p:txBody>
          <a:bodyPr wrap="square" rtlCol="0">
            <a:spAutoFit/>
          </a:bodyPr>
          <a:lstStyle/>
          <a:p>
            <a:r>
              <a:rPr lang="en-AU" sz="1400" dirty="0" smtClean="0">
                <a:solidFill>
                  <a:schemeClr val="bg1"/>
                </a:solidFill>
              </a:rPr>
              <a:t>Watch</a:t>
            </a:r>
            <a:r>
              <a:rPr lang="en-AU" dirty="0" smtClean="0">
                <a:solidFill>
                  <a:schemeClr val="bg1"/>
                </a:solidFill>
              </a:rPr>
              <a:t>:</a:t>
            </a:r>
            <a:endParaRPr lang="en-US" dirty="0">
              <a:solidFill>
                <a:schemeClr val="bg1"/>
              </a:solidFill>
            </a:endParaRPr>
          </a:p>
        </p:txBody>
      </p:sp>
      <p:sp>
        <p:nvSpPr>
          <p:cNvPr id="7" name="Rectangular Callout 6"/>
          <p:cNvSpPr/>
          <p:nvPr/>
        </p:nvSpPr>
        <p:spPr>
          <a:xfrm>
            <a:off x="3351152" y="1337185"/>
            <a:ext cx="3062216" cy="1064081"/>
          </a:xfrm>
          <a:prstGeom prst="wedgeRectCallout">
            <a:avLst>
              <a:gd name="adj1" fmla="val -62967"/>
              <a:gd name="adj2" fmla="val -459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smtClean="0"/>
          </a:p>
          <a:p>
            <a:pPr algn="ctr"/>
            <a:r>
              <a:rPr lang="en-AU" dirty="0" smtClean="0"/>
              <a:t>CLASS DISCUSSION:</a:t>
            </a:r>
          </a:p>
          <a:p>
            <a:pPr algn="ctr"/>
            <a:endParaRPr lang="en-AU" dirty="0"/>
          </a:p>
          <a:p>
            <a:pPr algn="ctr"/>
            <a:r>
              <a:rPr lang="en-AU" dirty="0" smtClean="0"/>
              <a:t>What were the key events?</a:t>
            </a:r>
          </a:p>
          <a:p>
            <a:pPr algn="ctr"/>
            <a:endParaRPr lang="en-AU" dirty="0" smtClean="0"/>
          </a:p>
          <a:p>
            <a:pPr algn="ctr"/>
            <a:endParaRPr lang="en-US" dirty="0"/>
          </a:p>
        </p:txBody>
      </p:sp>
      <p:sp>
        <p:nvSpPr>
          <p:cNvPr id="10" name="TextBox 9"/>
          <p:cNvSpPr txBox="1"/>
          <p:nvPr/>
        </p:nvSpPr>
        <p:spPr>
          <a:xfrm>
            <a:off x="3207224" y="4148920"/>
            <a:ext cx="8255758" cy="1754326"/>
          </a:xfrm>
          <a:prstGeom prst="rect">
            <a:avLst/>
          </a:prstGeom>
          <a:noFill/>
        </p:spPr>
        <p:txBody>
          <a:bodyPr wrap="square" rtlCol="0">
            <a:spAutoFit/>
          </a:bodyPr>
          <a:lstStyle/>
          <a:p>
            <a:r>
              <a:rPr lang="en-AU" b="1" dirty="0" smtClean="0">
                <a:solidFill>
                  <a:schemeClr val="bg1"/>
                </a:solidFill>
              </a:rPr>
              <a:t>Class Activity:</a:t>
            </a:r>
          </a:p>
          <a:p>
            <a:endParaRPr lang="en-AU" dirty="0" smtClean="0">
              <a:solidFill>
                <a:schemeClr val="bg1"/>
              </a:solidFill>
            </a:endParaRPr>
          </a:p>
          <a:p>
            <a:pPr marL="285750" indent="-285750">
              <a:buFont typeface="Arial" panose="020B0604020202020204" pitchFamily="34" charset="0"/>
              <a:buChar char="•"/>
            </a:pPr>
            <a:r>
              <a:rPr lang="en-AU" dirty="0">
                <a:solidFill>
                  <a:schemeClr val="bg1"/>
                </a:solidFill>
              </a:rPr>
              <a:t>Using the board, place these on a decade timeline. </a:t>
            </a:r>
            <a:endParaRPr lang="en-AU" dirty="0" smtClean="0">
              <a:solidFill>
                <a:schemeClr val="bg1"/>
              </a:solidFill>
            </a:endParaRPr>
          </a:p>
          <a:p>
            <a:pPr marL="285750" indent="-285750">
              <a:buFont typeface="Arial" panose="020B0604020202020204" pitchFamily="34" charset="0"/>
              <a:buChar char="•"/>
            </a:pPr>
            <a:r>
              <a:rPr lang="en-AU" dirty="0" smtClean="0">
                <a:solidFill>
                  <a:schemeClr val="bg1"/>
                </a:solidFill>
              </a:rPr>
              <a:t>Encourage </a:t>
            </a:r>
            <a:r>
              <a:rPr lang="en-AU" dirty="0">
                <a:solidFill>
                  <a:schemeClr val="bg1"/>
                </a:solidFill>
              </a:rPr>
              <a:t>students to contribute to the overall timeline. </a:t>
            </a:r>
            <a:endParaRPr lang="en-AU" dirty="0" smtClean="0">
              <a:solidFill>
                <a:schemeClr val="bg1"/>
              </a:solidFill>
            </a:endParaRPr>
          </a:p>
          <a:p>
            <a:pPr marL="285750" indent="-285750">
              <a:buFont typeface="Arial" panose="020B0604020202020204" pitchFamily="34" charset="0"/>
              <a:buChar char="•"/>
            </a:pPr>
            <a:r>
              <a:rPr lang="en-AU" dirty="0" smtClean="0">
                <a:solidFill>
                  <a:schemeClr val="bg1"/>
                </a:solidFill>
              </a:rPr>
              <a:t>With </a:t>
            </a:r>
            <a:r>
              <a:rPr lang="en-AU" dirty="0">
                <a:solidFill>
                  <a:schemeClr val="bg1"/>
                </a:solidFill>
              </a:rPr>
              <a:t>student feedback, what can each decade be referred to </a:t>
            </a:r>
            <a:r>
              <a:rPr lang="en-AU" dirty="0" err="1">
                <a:solidFill>
                  <a:schemeClr val="bg1"/>
                </a:solidFill>
              </a:rPr>
              <a:t>eg</a:t>
            </a:r>
            <a:r>
              <a:rPr lang="en-AU" dirty="0">
                <a:solidFill>
                  <a:schemeClr val="bg1"/>
                </a:solidFill>
              </a:rPr>
              <a:t> Roaring 20’s</a:t>
            </a:r>
          </a:p>
          <a:p>
            <a:endParaRPr lang="en-US" dirty="0"/>
          </a:p>
        </p:txBody>
      </p:sp>
      <p:sp>
        <p:nvSpPr>
          <p:cNvPr id="11" name="5-Point Star 10"/>
          <p:cNvSpPr/>
          <p:nvPr/>
        </p:nvSpPr>
        <p:spPr>
          <a:xfrm>
            <a:off x="7588155" y="1690688"/>
            <a:ext cx="3874827" cy="3086028"/>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Researching Workshop</a:t>
            </a:r>
          </a:p>
          <a:p>
            <a:pPr algn="ctr"/>
            <a:r>
              <a:rPr lang="en-AU" dirty="0" smtClean="0">
                <a:solidFill>
                  <a:schemeClr val="tx1"/>
                </a:solidFill>
              </a:rPr>
              <a:t>(Half Hour)</a:t>
            </a:r>
            <a:endParaRPr lang="en-US" dirty="0">
              <a:solidFill>
                <a:schemeClr val="tx1"/>
              </a:solidFill>
            </a:endParaRPr>
          </a:p>
        </p:txBody>
      </p:sp>
    </p:spTree>
    <p:extLst>
      <p:ext uri="{BB962C8B-B14F-4D97-AF65-F5344CB8AC3E}">
        <p14:creationId xmlns:p14="http://schemas.microsoft.com/office/powerpoint/2010/main" val="40360488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0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92420" y="229275"/>
            <a:ext cx="7498080" cy="584775"/>
          </a:xfrm>
          <a:prstGeom prst="rect">
            <a:avLst/>
          </a:prstGeom>
          <a:noFill/>
        </p:spPr>
        <p:txBody>
          <a:bodyPr wrap="square" rtlCol="0">
            <a:spAutoFit/>
          </a:bodyPr>
          <a:lstStyle/>
          <a:p>
            <a:r>
              <a:rPr lang="en-AU" sz="3200" b="1" dirty="0">
                <a:solidFill>
                  <a:schemeClr val="bg1"/>
                </a:solidFill>
                <a:latin typeface="Copperplate Gothic Bold" panose="020E0705020206020404" pitchFamily="34" charset="0"/>
              </a:rPr>
              <a:t>Timelines and Chronology</a:t>
            </a:r>
            <a:endParaRPr lang="en-US" sz="3200" dirty="0">
              <a:solidFill>
                <a:schemeClr val="bg1"/>
              </a:solidFill>
              <a:latin typeface="Copperplate Gothic Bold" panose="020E0705020206020404" pitchFamily="34" charset="0"/>
            </a:endParaRPr>
          </a:p>
        </p:txBody>
      </p:sp>
      <p:sp>
        <p:nvSpPr>
          <p:cNvPr id="11" name="Rounded Rectangle 10"/>
          <p:cNvSpPr/>
          <p:nvPr/>
        </p:nvSpPr>
        <p:spPr>
          <a:xfrm>
            <a:off x="464024" y="1181108"/>
            <a:ext cx="11191163" cy="5383466"/>
          </a:xfrm>
          <a:prstGeom prst="roundRect">
            <a:avLst/>
          </a:prstGeom>
          <a:solidFill>
            <a:schemeClr val="accent4">
              <a:lumMod val="75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u="sng" dirty="0" smtClean="0"/>
              <a:t>HUMANITIES ASSESSMENT TWO:</a:t>
            </a:r>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smtClean="0"/>
          </a:p>
          <a:p>
            <a:pPr algn="ctr"/>
            <a:endParaRPr lang="en-AU" sz="2400" dirty="0"/>
          </a:p>
        </p:txBody>
      </p:sp>
      <p:sp>
        <p:nvSpPr>
          <p:cNvPr id="1092" name="Rectangle 1091"/>
          <p:cNvSpPr/>
          <p:nvPr/>
        </p:nvSpPr>
        <p:spPr>
          <a:xfrm>
            <a:off x="1203903" y="4645005"/>
            <a:ext cx="10918208" cy="1829540"/>
          </a:xfrm>
          <a:prstGeom prst="rect">
            <a:avLst/>
          </a:prstGeom>
        </p:spPr>
        <p:txBody>
          <a:bodyPr wrap="square">
            <a:spAutoFit/>
          </a:bodyPr>
          <a:lstStyle/>
          <a:p>
            <a:pPr marL="285750" indent="-285750" algn="just">
              <a:lnSpc>
                <a:spcPct val="115000"/>
              </a:lnSpc>
              <a:spcAft>
                <a:spcPts val="1000"/>
              </a:spcAft>
              <a:buFont typeface="Arial" panose="020B0604020202020204" pitchFamily="34" charset="0"/>
              <a:buChar char="•"/>
            </a:pPr>
            <a:r>
              <a:rPr lang="en-AU" sz="1400" dirty="0">
                <a:solidFill>
                  <a:schemeClr val="bg1"/>
                </a:solidFill>
                <a:ea typeface="Calibri" panose="020F0502020204030204" pitchFamily="34" charset="0"/>
                <a:cs typeface="Times New Roman" panose="02020603050405020304" pitchFamily="18" charset="0"/>
              </a:rPr>
              <a:t>You need to collate your research &amp; findings into a Power Point Presentation that best displays your decade’s </a:t>
            </a:r>
          </a:p>
          <a:p>
            <a:pPr algn="just">
              <a:lnSpc>
                <a:spcPct val="115000"/>
              </a:lnSpc>
              <a:spcAft>
                <a:spcPts val="1000"/>
              </a:spcAft>
            </a:pPr>
            <a:r>
              <a:rPr lang="en-AU" sz="1400" dirty="0" smtClean="0">
                <a:solidFill>
                  <a:schemeClr val="bg1"/>
                </a:solidFill>
                <a:ea typeface="Calibri" panose="020F0502020204030204" pitchFamily="34" charset="0"/>
                <a:cs typeface="Times New Roman" panose="02020603050405020304" pitchFamily="18" charset="0"/>
              </a:rPr>
              <a:t>most </a:t>
            </a:r>
            <a:r>
              <a:rPr lang="en-AU" sz="1400" dirty="0">
                <a:solidFill>
                  <a:schemeClr val="bg1"/>
                </a:solidFill>
                <a:ea typeface="Calibri" panose="020F0502020204030204" pitchFamily="34" charset="0"/>
                <a:cs typeface="Times New Roman" panose="02020603050405020304" pitchFamily="18" charset="0"/>
              </a:rPr>
              <a:t>significant information. </a:t>
            </a:r>
            <a:endParaRPr lang="en-US" sz="1400" dirty="0">
              <a:solidFill>
                <a:schemeClr val="bg1"/>
              </a:solidFill>
              <a:ea typeface="Calibri" panose="020F0502020204030204" pitchFamily="34" charset="0"/>
              <a:cs typeface="Times New Roman" panose="02020603050405020304" pitchFamily="18" charset="0"/>
            </a:endParaRPr>
          </a:p>
          <a:p>
            <a:pPr marL="285750" indent="-285750" algn="just">
              <a:lnSpc>
                <a:spcPct val="115000"/>
              </a:lnSpc>
              <a:spcAft>
                <a:spcPts val="1000"/>
              </a:spcAft>
              <a:buFont typeface="Arial" panose="020B0604020202020204" pitchFamily="34" charset="0"/>
              <a:buChar char="•"/>
            </a:pPr>
            <a:r>
              <a:rPr lang="en-AU" sz="1400" dirty="0">
                <a:solidFill>
                  <a:schemeClr val="bg1"/>
                </a:solidFill>
                <a:ea typeface="Calibri" panose="020F0502020204030204" pitchFamily="34" charset="0"/>
                <a:cs typeface="Times New Roman" panose="02020603050405020304" pitchFamily="18" charset="0"/>
              </a:rPr>
              <a:t>You should also include at least 5 photos or pictures that represent your historical decade.</a:t>
            </a:r>
            <a:endParaRPr lang="en-US" sz="1400" dirty="0">
              <a:solidFill>
                <a:schemeClr val="bg1"/>
              </a:solidFill>
              <a:ea typeface="Calibri" panose="020F0502020204030204" pitchFamily="34" charset="0"/>
              <a:cs typeface="Times New Roman" panose="02020603050405020304" pitchFamily="18" charset="0"/>
            </a:endParaRPr>
          </a:p>
          <a:p>
            <a:pPr algn="just">
              <a:lnSpc>
                <a:spcPct val="115000"/>
              </a:lnSpc>
              <a:spcAft>
                <a:spcPts val="1000"/>
              </a:spcAft>
            </a:pPr>
            <a:r>
              <a:rPr lang="en-AU" sz="1400" dirty="0">
                <a:solidFill>
                  <a:schemeClr val="bg1"/>
                </a:solidFill>
                <a:ea typeface="Calibri" panose="020F0502020204030204" pitchFamily="34" charset="0"/>
                <a:cs typeface="Times New Roman" panose="02020603050405020304" pitchFamily="18" charset="0"/>
              </a:rPr>
              <a:t>Respond to the following questions in your final </a:t>
            </a:r>
            <a:r>
              <a:rPr lang="en-AU" sz="1400" dirty="0" smtClean="0">
                <a:solidFill>
                  <a:schemeClr val="bg1"/>
                </a:solidFill>
                <a:ea typeface="Calibri" panose="020F0502020204030204" pitchFamily="34" charset="0"/>
                <a:cs typeface="Times New Roman" panose="02020603050405020304" pitchFamily="18" charset="0"/>
              </a:rPr>
              <a:t>slide:</a:t>
            </a:r>
            <a:endParaRPr lang="en-US" sz="1400" dirty="0">
              <a:solidFill>
                <a:schemeClr val="bg1"/>
              </a:solidFill>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AU" sz="1400" dirty="0">
                <a:solidFill>
                  <a:schemeClr val="bg1"/>
                </a:solidFill>
                <a:ea typeface="Calibri" panose="020F0502020204030204" pitchFamily="34" charset="0"/>
                <a:cs typeface="Calibri" panose="020F0502020204030204" pitchFamily="34" charset="0"/>
              </a:rPr>
              <a:t>What were the catalysts for change? What changed during this decade? What remained the same? </a:t>
            </a:r>
            <a:endParaRPr lang="en-US" sz="1400" dirty="0">
              <a:solidFill>
                <a:schemeClr val="bg1"/>
              </a:solidFill>
              <a:effectLst/>
              <a:ea typeface="Calibri" panose="020F0502020204030204" pitchFamily="34" charset="0"/>
              <a:cs typeface="Times New Roman" panose="02020603050405020304" pitchFamily="18" charset="0"/>
            </a:endParaRPr>
          </a:p>
        </p:txBody>
      </p:sp>
      <p:sp>
        <p:nvSpPr>
          <p:cNvPr id="1093" name="Rectangle 1092"/>
          <p:cNvSpPr/>
          <p:nvPr/>
        </p:nvSpPr>
        <p:spPr>
          <a:xfrm>
            <a:off x="633996" y="1775963"/>
            <a:ext cx="10816476" cy="1366528"/>
          </a:xfrm>
          <a:prstGeom prst="rect">
            <a:avLst/>
          </a:prstGeom>
        </p:spPr>
        <p:txBody>
          <a:bodyPr wrap="square">
            <a:spAutoFit/>
          </a:bodyPr>
          <a:lstStyle/>
          <a:p>
            <a:pPr algn="just">
              <a:lnSpc>
                <a:spcPct val="115000"/>
              </a:lnSpc>
              <a:spcAft>
                <a:spcPts val="1000"/>
              </a:spcAft>
            </a:pPr>
            <a:r>
              <a:rPr lang="en-AU" dirty="0">
                <a:solidFill>
                  <a:schemeClr val="bg1"/>
                </a:solidFill>
                <a:ea typeface="Calibri" panose="020F0502020204030204" pitchFamily="34" charset="0"/>
                <a:cs typeface="Times New Roman" panose="02020603050405020304" pitchFamily="18" charset="0"/>
              </a:rPr>
              <a:t>In pairs, you will be allocated a particular decade of the twentieth century.  Your task is to find out important information about that particular decade and present your information to the class. Your search should focus primarily on Australian historical events, but you may include global events that played a significant role in shaping that decade.   </a:t>
            </a:r>
            <a:endParaRPr lang="en-US" dirty="0">
              <a:solidFill>
                <a:schemeClr val="bg1"/>
              </a:solidFill>
              <a:effectLst/>
              <a:ea typeface="Calibri" panose="020F0502020204030204" pitchFamily="34" charset="0"/>
              <a:cs typeface="Times New Roman" panose="02020603050405020304" pitchFamily="18" charset="0"/>
            </a:endParaRPr>
          </a:p>
        </p:txBody>
      </p:sp>
      <p:sp>
        <p:nvSpPr>
          <p:cNvPr id="1094" name="Rectangle 1093"/>
          <p:cNvSpPr/>
          <p:nvPr/>
        </p:nvSpPr>
        <p:spPr>
          <a:xfrm>
            <a:off x="633996" y="3264281"/>
            <a:ext cx="6096000" cy="1530162"/>
          </a:xfrm>
          <a:prstGeom prst="rect">
            <a:avLst/>
          </a:prstGeom>
        </p:spPr>
        <p:txBody>
          <a:bodyPr>
            <a:spAutoFit/>
          </a:bodyPr>
          <a:lstStyle/>
          <a:p>
            <a:pPr algn="just">
              <a:lnSpc>
                <a:spcPct val="115000"/>
              </a:lnSpc>
              <a:spcAft>
                <a:spcPts val="1000"/>
              </a:spcAft>
            </a:pPr>
            <a:r>
              <a:rPr lang="en-AU" sz="1400" dirty="0">
                <a:latin typeface="Cambria" panose="02040503050406030204" pitchFamily="18" charset="0"/>
                <a:ea typeface="Calibri" panose="020F0502020204030204" pitchFamily="34" charset="0"/>
                <a:cs typeface="Times New Roman" panose="02020603050405020304" pitchFamily="18" charset="0"/>
              </a:rPr>
              <a:t>Your research should focus on the following information: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en-AU" sz="1400" i="1" dirty="0">
                <a:latin typeface="Cambria" panose="02040503050406030204" pitchFamily="18" charset="0"/>
                <a:ea typeface="Calibri" panose="020F0502020204030204" pitchFamily="34" charset="0"/>
                <a:cs typeface="Times New Roman" panose="02020603050405020304" pitchFamily="18" charset="0"/>
              </a:rPr>
              <a:t>Significant Events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en-AU" sz="1400" i="1" dirty="0">
                <a:latin typeface="Cambria" panose="02040503050406030204" pitchFamily="18" charset="0"/>
                <a:ea typeface="Calibri" panose="020F0502020204030204" pitchFamily="34" charset="0"/>
                <a:cs typeface="Times New Roman" panose="02020603050405020304" pitchFamily="18" charset="0"/>
              </a:rPr>
              <a:t>Important People</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0"/>
              </a:spcAft>
              <a:buFont typeface="Wingdings" panose="05000000000000000000" pitchFamily="2" charset="2"/>
              <a:buChar char=""/>
            </a:pPr>
            <a:r>
              <a:rPr lang="en-AU" sz="1400" i="1" dirty="0">
                <a:latin typeface="Cambria" panose="02040503050406030204" pitchFamily="18" charset="0"/>
                <a:ea typeface="Calibri" panose="020F0502020204030204" pitchFamily="34" charset="0"/>
                <a:cs typeface="Times New Roman" panose="02020603050405020304" pitchFamily="18" charset="0"/>
              </a:rPr>
              <a:t>Technological Advances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r>
              <a:rPr lang="en-AU" i="1" dirty="0">
                <a:latin typeface="Cambria" panose="02040503050406030204" pitchFamily="18"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 name="Picture 102"/>
          <p:cNvPicPr/>
          <p:nvPr/>
        </p:nvPicPr>
        <p:blipFill>
          <a:blip r:embed="rId4">
            <a:extLst>
              <a:ext uri="{28A0092B-C50C-407E-A947-70E740481C1C}">
                <a14:useLocalDpi xmlns:a14="http://schemas.microsoft.com/office/drawing/2010/main" val="0"/>
              </a:ext>
            </a:extLst>
          </a:blip>
          <a:srcRect/>
          <a:stretch>
            <a:fillRect/>
          </a:stretch>
        </p:blipFill>
        <p:spPr bwMode="auto">
          <a:xfrm>
            <a:off x="9613918" y="3142491"/>
            <a:ext cx="2308225" cy="3429000"/>
          </a:xfrm>
          <a:prstGeom prst="rect">
            <a:avLst/>
          </a:prstGeom>
          <a:noFill/>
          <a:ln>
            <a:noFill/>
          </a:ln>
        </p:spPr>
      </p:pic>
    </p:spTree>
    <p:extLst>
      <p:ext uri="{BB962C8B-B14F-4D97-AF65-F5344CB8AC3E}">
        <p14:creationId xmlns:p14="http://schemas.microsoft.com/office/powerpoint/2010/main" val="16230408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85529"/>
          </a:xfrm>
        </p:spPr>
      </p:pic>
      <p:sp>
        <p:nvSpPr>
          <p:cNvPr id="9" name="Content Placeholder 5"/>
          <p:cNvSpPr txBox="1">
            <a:spLocks/>
          </p:cNvSpPr>
          <p:nvPr/>
        </p:nvSpPr>
        <p:spPr>
          <a:xfrm>
            <a:off x="719328" y="1702587"/>
            <a:ext cx="10753725" cy="29724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dirty="0" smtClean="0">
                <a:solidFill>
                  <a:schemeClr val="bg1"/>
                </a:solidFill>
                <a:latin typeface="Calibri" panose="020F0502020204030204" pitchFamily="34" charset="0"/>
              </a:rPr>
              <a:t>We will begin the year with a unit that will assist us to get to know the ‘real you’ and for you to familiarise with your classroom peers, teachers of Mason House and build new skills in English and Humanities that will be used all year.</a:t>
            </a:r>
          </a:p>
          <a:p>
            <a:pPr marL="0" indent="0">
              <a:buNone/>
            </a:pPr>
            <a:endParaRPr lang="en-AU" dirty="0">
              <a:solidFill>
                <a:schemeClr val="bg1"/>
              </a:solidFill>
              <a:latin typeface="Calibri" panose="020F0502020204030204" pitchFamily="34" charset="0"/>
            </a:endParaRPr>
          </a:p>
          <a:p>
            <a:pPr marL="0" indent="0">
              <a:buNone/>
            </a:pPr>
            <a:endParaRPr lang="en-AU" dirty="0" smtClean="0">
              <a:solidFill>
                <a:schemeClr val="bg1"/>
              </a:solidFill>
              <a:latin typeface="Calibri" panose="020F0502020204030204" pitchFamily="34" charset="0"/>
            </a:endParaRPr>
          </a:p>
          <a:p>
            <a:endParaRPr lang="en-AU" dirty="0" smtClean="0">
              <a:solidFill>
                <a:schemeClr val="bg1"/>
              </a:solidFill>
              <a:latin typeface="Calibri" panose="020F0502020204030204" pitchFamily="34" charset="0"/>
            </a:endParaRPr>
          </a:p>
          <a:p>
            <a:pPr marL="0" indent="0">
              <a:buFont typeface="Arial" panose="020B0604020202020204" pitchFamily="34" charset="0"/>
              <a:buNone/>
            </a:pPr>
            <a:endParaRPr lang="en-AU" dirty="0" smtClean="0">
              <a:solidFill>
                <a:schemeClr val="bg1"/>
              </a:solidFill>
              <a:latin typeface="Calibri" panose="020F0502020204030204" pitchFamily="34" charset="0"/>
            </a:endParaRPr>
          </a:p>
        </p:txBody>
      </p:sp>
      <p:sp>
        <p:nvSpPr>
          <p:cNvPr id="10" name="TextBox 9"/>
          <p:cNvSpPr txBox="1"/>
          <p:nvPr/>
        </p:nvSpPr>
        <p:spPr>
          <a:xfrm>
            <a:off x="5508056" y="590342"/>
            <a:ext cx="6684135" cy="830997"/>
          </a:xfrm>
          <a:prstGeom prst="rect">
            <a:avLst/>
          </a:prstGeom>
          <a:noFill/>
        </p:spPr>
        <p:txBody>
          <a:bodyPr wrap="square" rtlCol="0">
            <a:spAutoFit/>
          </a:bodyPr>
          <a:lstStyle/>
          <a:p>
            <a:pPr algn="ctr"/>
            <a:r>
              <a:rPr lang="en-AU" sz="4800" dirty="0" smtClean="0">
                <a:solidFill>
                  <a:schemeClr val="bg1"/>
                </a:solidFill>
                <a:latin typeface="Copperplate Gothic Bold" panose="020E0705020206020404" pitchFamily="34" charset="0"/>
              </a:rPr>
              <a:t>UNIT OUTLINE</a:t>
            </a:r>
            <a:endParaRPr lang="en-US" sz="4800" dirty="0">
              <a:solidFill>
                <a:schemeClr val="bg1"/>
              </a:solidFill>
              <a:latin typeface="Copperplate Gothic Bold" panose="020E0705020206020404" pitchFamily="34" charset="0"/>
            </a:endParaRPr>
          </a:p>
        </p:txBody>
      </p:sp>
      <p:sp>
        <p:nvSpPr>
          <p:cNvPr id="11" name="TextBox 10"/>
          <p:cNvSpPr txBox="1"/>
          <p:nvPr/>
        </p:nvSpPr>
        <p:spPr>
          <a:xfrm>
            <a:off x="2518078" y="3433507"/>
            <a:ext cx="10238704" cy="1754326"/>
          </a:xfrm>
          <a:prstGeom prst="rect">
            <a:avLst/>
          </a:prstGeom>
          <a:noFill/>
        </p:spPr>
        <p:txBody>
          <a:bodyPr wrap="square" rtlCol="0">
            <a:spAutoFit/>
          </a:bodyPr>
          <a:lstStyle/>
          <a:p>
            <a:r>
              <a:rPr lang="en-AU" dirty="0">
                <a:solidFill>
                  <a:schemeClr val="bg1"/>
                </a:solidFill>
                <a:latin typeface="Calibri" panose="020F0502020204030204" pitchFamily="34" charset="0"/>
              </a:rPr>
              <a:t>The unit </a:t>
            </a:r>
            <a:r>
              <a:rPr lang="en-AU" dirty="0" smtClean="0">
                <a:solidFill>
                  <a:schemeClr val="bg1"/>
                </a:solidFill>
                <a:latin typeface="Calibri" panose="020F0502020204030204" pitchFamily="34" charset="0"/>
              </a:rPr>
              <a:t>will:</a:t>
            </a:r>
          </a:p>
          <a:p>
            <a:pPr>
              <a:buFont typeface="Arial" panose="020B0604020202020204" pitchFamily="34" charset="0"/>
              <a:buChar char="•"/>
            </a:pPr>
            <a:r>
              <a:rPr lang="en-AU" dirty="0" smtClean="0">
                <a:solidFill>
                  <a:schemeClr val="bg1"/>
                </a:solidFill>
                <a:latin typeface="Calibri" panose="020F0502020204030204" pitchFamily="34" charset="0"/>
              </a:rPr>
              <a:t>Introduce Reading Strategies</a:t>
            </a:r>
          </a:p>
          <a:p>
            <a:pPr>
              <a:buFont typeface="Arial" panose="020B0604020202020204" pitchFamily="34" charset="0"/>
              <a:buChar char="•"/>
            </a:pPr>
            <a:r>
              <a:rPr lang="en-AU" dirty="0" smtClean="0">
                <a:solidFill>
                  <a:schemeClr val="bg1"/>
                </a:solidFill>
                <a:latin typeface="Calibri" panose="020F0502020204030204" pitchFamily="34" charset="0"/>
              </a:rPr>
              <a:t>Construct </a:t>
            </a:r>
            <a:r>
              <a:rPr lang="en-AU" dirty="0">
                <a:solidFill>
                  <a:schemeClr val="bg1"/>
                </a:solidFill>
                <a:latin typeface="Calibri" panose="020F0502020204030204" pitchFamily="34" charset="0"/>
              </a:rPr>
              <a:t>a </a:t>
            </a:r>
            <a:r>
              <a:rPr lang="en-AU" dirty="0" smtClean="0">
                <a:solidFill>
                  <a:schemeClr val="bg1"/>
                </a:solidFill>
                <a:latin typeface="Calibri" panose="020F0502020204030204" pitchFamily="34" charset="0"/>
              </a:rPr>
              <a:t>timeline</a:t>
            </a:r>
          </a:p>
          <a:p>
            <a:pPr>
              <a:buFont typeface="Arial" panose="020B0604020202020204" pitchFamily="34" charset="0"/>
              <a:buChar char="•"/>
            </a:pPr>
            <a:r>
              <a:rPr lang="en-AU" dirty="0" smtClean="0">
                <a:solidFill>
                  <a:schemeClr val="bg1"/>
                </a:solidFill>
                <a:latin typeface="Calibri" panose="020F0502020204030204" pitchFamily="34" charset="0"/>
              </a:rPr>
              <a:t>Be involved in a group presentation</a:t>
            </a:r>
          </a:p>
          <a:p>
            <a:pPr>
              <a:buFont typeface="Arial" panose="020B0604020202020204" pitchFamily="34" charset="0"/>
              <a:buChar char="•"/>
            </a:pPr>
            <a:r>
              <a:rPr lang="en-AU" dirty="0" smtClean="0">
                <a:solidFill>
                  <a:schemeClr val="bg1"/>
                </a:solidFill>
                <a:latin typeface="Calibri" panose="020F0502020204030204" pitchFamily="34" charset="0"/>
              </a:rPr>
              <a:t>Perform an oral presentation about you</a:t>
            </a:r>
          </a:p>
          <a:p>
            <a:pPr>
              <a:buFont typeface="Arial" panose="020B0604020202020204" pitchFamily="34" charset="0"/>
              <a:buChar char="•"/>
            </a:pPr>
            <a:r>
              <a:rPr lang="en-AU" dirty="0" smtClean="0">
                <a:solidFill>
                  <a:schemeClr val="bg1"/>
                </a:solidFill>
                <a:latin typeface="Calibri" panose="020F0502020204030204" pitchFamily="34" charset="0"/>
              </a:rPr>
              <a:t>Write a folio of your best work</a:t>
            </a:r>
          </a:p>
        </p:txBody>
      </p:sp>
      <p:sp>
        <p:nvSpPr>
          <p:cNvPr id="12" name="TextBox 11"/>
          <p:cNvSpPr txBox="1"/>
          <p:nvPr/>
        </p:nvSpPr>
        <p:spPr>
          <a:xfrm>
            <a:off x="917819" y="5425722"/>
            <a:ext cx="10251583" cy="923330"/>
          </a:xfrm>
          <a:prstGeom prst="rect">
            <a:avLst/>
          </a:prstGeom>
          <a:noFill/>
        </p:spPr>
        <p:txBody>
          <a:bodyPr wrap="square" rtlCol="0">
            <a:spAutoFit/>
          </a:bodyPr>
          <a:lstStyle/>
          <a:p>
            <a:r>
              <a:rPr lang="en-AU" b="1" dirty="0" smtClean="0">
                <a:solidFill>
                  <a:schemeClr val="bg1"/>
                </a:solidFill>
              </a:rPr>
              <a:t>In this first term, we do not teach English and Humanities as separate subjects, instead we combine them into this Integrated Unit. This means you need to bring your folder with plenty of loose leaf paper and your Humanities Textbook to EVERY class.</a:t>
            </a:r>
            <a:endParaRPr lang="en-US" b="1" dirty="0">
              <a:solidFill>
                <a:schemeClr val="bg1"/>
              </a:solidFill>
            </a:endParaRPr>
          </a:p>
        </p:txBody>
      </p:sp>
    </p:spTree>
    <p:extLst>
      <p:ext uri="{BB962C8B-B14F-4D97-AF65-F5344CB8AC3E}">
        <p14:creationId xmlns:p14="http://schemas.microsoft.com/office/powerpoint/2010/main" val="27357249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788551" y="-89194"/>
            <a:ext cx="11266416" cy="1077218"/>
          </a:xfrm>
          <a:prstGeom prst="rect">
            <a:avLst/>
          </a:prstGeom>
          <a:noFill/>
        </p:spPr>
        <p:txBody>
          <a:bodyPr wrap="square" rtlCol="0">
            <a:spAutoFit/>
          </a:bodyPr>
          <a:lstStyle/>
          <a:p>
            <a:r>
              <a:rPr lang="en-AU" sz="3200" b="1" dirty="0" smtClean="0">
                <a:solidFill>
                  <a:schemeClr val="bg1"/>
                </a:solidFill>
                <a:latin typeface="Copperplate Gothic Bold" panose="020E0705020206020404" pitchFamily="34" charset="0"/>
              </a:rPr>
              <a:t>Creating and delivering a power point presentation</a:t>
            </a:r>
            <a:endParaRPr lang="en-US" sz="3200" dirty="0">
              <a:solidFill>
                <a:schemeClr val="bg1"/>
              </a:solidFill>
              <a:latin typeface="Copperplate Gothic Bold" panose="020E0705020206020404" pitchFamily="34" charset="0"/>
            </a:endParaRPr>
          </a:p>
        </p:txBody>
      </p:sp>
      <p:sp>
        <p:nvSpPr>
          <p:cNvPr id="11" name="Cloud Callout 10"/>
          <p:cNvSpPr/>
          <p:nvPr/>
        </p:nvSpPr>
        <p:spPr>
          <a:xfrm>
            <a:off x="2602287" y="1160968"/>
            <a:ext cx="9383973" cy="185071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STUDENT REFLECTION:</a:t>
            </a:r>
          </a:p>
          <a:p>
            <a:pPr algn="ctr"/>
            <a:r>
              <a:rPr lang="en-AU" dirty="0" smtClean="0"/>
              <a:t>What makes a ‘good’ presentation?</a:t>
            </a:r>
          </a:p>
          <a:p>
            <a:pPr algn="ctr"/>
            <a:r>
              <a:rPr lang="en-AU" dirty="0" smtClean="0"/>
              <a:t>What do you think if a student just reads from the screen?</a:t>
            </a:r>
          </a:p>
          <a:p>
            <a:pPr algn="ctr"/>
            <a:r>
              <a:rPr lang="en-AU" dirty="0" smtClean="0"/>
              <a:t>How can we present as confident and knowledgeable when delivering information?</a:t>
            </a:r>
            <a:endParaRPr lang="en-US" dirty="0"/>
          </a:p>
        </p:txBody>
      </p:sp>
      <p:sp>
        <p:nvSpPr>
          <p:cNvPr id="12" name="TextBox 11"/>
          <p:cNvSpPr txBox="1"/>
          <p:nvPr/>
        </p:nvSpPr>
        <p:spPr>
          <a:xfrm>
            <a:off x="838200" y="3616657"/>
            <a:ext cx="6640773" cy="369332"/>
          </a:xfrm>
          <a:prstGeom prst="rect">
            <a:avLst/>
          </a:prstGeom>
          <a:noFill/>
        </p:spPr>
        <p:txBody>
          <a:bodyPr wrap="square" rtlCol="0">
            <a:spAutoFit/>
          </a:bodyPr>
          <a:lstStyle/>
          <a:p>
            <a:r>
              <a:rPr lang="en-AU" dirty="0" smtClean="0">
                <a:solidFill>
                  <a:schemeClr val="bg1"/>
                </a:solidFill>
              </a:rPr>
              <a:t>Look at the following presentation: </a:t>
            </a:r>
            <a:endParaRPr lang="en-US" dirty="0">
              <a:solidFill>
                <a:schemeClr val="bg1"/>
              </a:solidFill>
            </a:endParaRPr>
          </a:p>
        </p:txBody>
      </p:sp>
      <p:graphicFrame>
        <p:nvGraphicFramePr>
          <p:cNvPr id="13" name="Object 12">
            <a:hlinkClick r:id="" action="ppaction://ole?verb=0"/>
          </p:cNvPr>
          <p:cNvGraphicFramePr>
            <a:graphicFrameLocks noChangeAspect="1"/>
          </p:cNvGraphicFramePr>
          <p:nvPr>
            <p:extLst>
              <p:ext uri="{D42A27DB-BD31-4B8C-83A1-F6EECF244321}">
                <p14:modId xmlns:p14="http://schemas.microsoft.com/office/powerpoint/2010/main" val="3352034803"/>
              </p:ext>
            </p:extLst>
          </p:nvPr>
        </p:nvGraphicFramePr>
        <p:xfrm>
          <a:off x="4446270" y="3608449"/>
          <a:ext cx="3369066" cy="2526507"/>
        </p:xfrm>
        <a:graphic>
          <a:graphicData uri="http://schemas.openxmlformats.org/presentationml/2006/ole">
            <mc:AlternateContent xmlns:mc="http://schemas.openxmlformats.org/markup-compatibility/2006">
              <mc:Choice xmlns:v="urn:schemas-microsoft-com:vml" Requires="v">
                <p:oleObj spid="_x0000_s3102" name="Presentation" r:id="rId6" imgW="4570501" imgH="3427618" progId="PowerPoint.Show.8">
                  <p:embed/>
                </p:oleObj>
              </mc:Choice>
              <mc:Fallback>
                <p:oleObj name="Presentation" r:id="rId6" imgW="4570501" imgH="3427618" progId="PowerPoint.Show.8">
                  <p:embed/>
                  <p:pic>
                    <p:nvPicPr>
                      <p:cNvPr id="0" name=""/>
                      <p:cNvPicPr/>
                      <p:nvPr/>
                    </p:nvPicPr>
                    <p:blipFill>
                      <a:blip r:embed="rId7"/>
                      <a:stretch>
                        <a:fillRect/>
                      </a:stretch>
                    </p:blipFill>
                    <p:spPr>
                      <a:xfrm>
                        <a:off x="4446270" y="3608449"/>
                        <a:ext cx="3369066" cy="2526507"/>
                      </a:xfrm>
                      <a:prstGeom prst="rect">
                        <a:avLst/>
                      </a:prstGeom>
                    </p:spPr>
                  </p:pic>
                </p:oleObj>
              </mc:Fallback>
            </mc:AlternateContent>
          </a:graphicData>
        </a:graphic>
      </p:graphicFrame>
    </p:spTree>
    <p:extLst>
      <p:ext uri="{BB962C8B-B14F-4D97-AF65-F5344CB8AC3E}">
        <p14:creationId xmlns:p14="http://schemas.microsoft.com/office/powerpoint/2010/main" val="17678802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90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140586" y="186637"/>
            <a:ext cx="7092428" cy="584775"/>
          </a:xfrm>
          <a:prstGeom prst="rect">
            <a:avLst/>
          </a:prstGeom>
          <a:noFill/>
        </p:spPr>
        <p:txBody>
          <a:bodyPr wrap="square" rtlCol="0">
            <a:spAutoFit/>
          </a:bodyPr>
          <a:lstStyle/>
          <a:p>
            <a:r>
              <a:rPr lang="en-AU" sz="3200" b="1" dirty="0" smtClean="0">
                <a:solidFill>
                  <a:schemeClr val="bg1"/>
                </a:solidFill>
                <a:latin typeface="Copperplate Gothic Bold" panose="020E0705020206020404" pitchFamily="34" charset="0"/>
              </a:rPr>
              <a:t>How to research effectively </a:t>
            </a:r>
            <a:endParaRPr lang="en-US" sz="3200" dirty="0">
              <a:solidFill>
                <a:schemeClr val="bg1"/>
              </a:solidFill>
              <a:latin typeface="Copperplate Gothic Bold" panose="020E0705020206020404" pitchFamily="34" charset="0"/>
            </a:endParaRPr>
          </a:p>
        </p:txBody>
      </p:sp>
      <p:sp>
        <p:nvSpPr>
          <p:cNvPr id="3" name="TextBox 2"/>
          <p:cNvSpPr txBox="1"/>
          <p:nvPr/>
        </p:nvSpPr>
        <p:spPr>
          <a:xfrm>
            <a:off x="838200" y="1148551"/>
            <a:ext cx="10515600" cy="5078313"/>
          </a:xfrm>
          <a:prstGeom prst="rect">
            <a:avLst/>
          </a:prstGeom>
          <a:noFill/>
        </p:spPr>
        <p:txBody>
          <a:bodyPr wrap="square" rtlCol="0">
            <a:spAutoFit/>
          </a:bodyPr>
          <a:lstStyle/>
          <a:p>
            <a:pPr marL="342900" indent="-342900">
              <a:buFont typeface="+mj-lt"/>
              <a:buAutoNum type="arabicPeriod"/>
            </a:pPr>
            <a:r>
              <a:rPr lang="en-AU" dirty="0" smtClean="0">
                <a:solidFill>
                  <a:schemeClr val="bg1"/>
                </a:solidFill>
              </a:rPr>
              <a:t>Create a Bibliography</a:t>
            </a:r>
          </a:p>
          <a:p>
            <a:endParaRPr lang="en-AU" dirty="0">
              <a:solidFill>
                <a:schemeClr val="bg1"/>
              </a:solidFill>
            </a:endParaRPr>
          </a:p>
          <a:p>
            <a:pPr marL="285750" indent="-285750">
              <a:buFont typeface="Arial" panose="020B0604020202020204" pitchFamily="34" charset="0"/>
              <a:buChar char="•"/>
            </a:pPr>
            <a:r>
              <a:rPr lang="en-AU" dirty="0" smtClean="0">
                <a:solidFill>
                  <a:schemeClr val="bg1"/>
                </a:solidFill>
              </a:rPr>
              <a:t>Read p. </a:t>
            </a:r>
            <a:r>
              <a:rPr lang="en-AU" smtClean="0">
                <a:solidFill>
                  <a:schemeClr val="bg1"/>
                </a:solidFill>
              </a:rPr>
              <a:t>152-153 </a:t>
            </a:r>
            <a:r>
              <a:rPr lang="en-AU" dirty="0" smtClean="0">
                <a:solidFill>
                  <a:schemeClr val="bg1"/>
                </a:solidFill>
              </a:rPr>
              <a:t>from Student Planner</a:t>
            </a:r>
          </a:p>
          <a:p>
            <a:pPr marL="285750" indent="-285750">
              <a:buFont typeface="Arial" panose="020B0604020202020204" pitchFamily="34" charset="0"/>
              <a:buChar char="•"/>
            </a:pPr>
            <a:endParaRPr lang="en-AU" dirty="0">
              <a:solidFill>
                <a:schemeClr val="bg1"/>
              </a:solidFill>
            </a:endParaRPr>
          </a:p>
          <a:p>
            <a:pPr marL="342900" indent="-342900">
              <a:buAutoNum type="arabicPeriod" startAt="2"/>
            </a:pPr>
            <a:r>
              <a:rPr lang="en-AU" dirty="0" smtClean="0">
                <a:solidFill>
                  <a:schemeClr val="bg1"/>
                </a:solidFill>
              </a:rPr>
              <a:t>Use the websites that were included on the assignment sheet</a:t>
            </a:r>
          </a:p>
          <a:p>
            <a:pPr marL="342900" indent="-342900">
              <a:buAutoNum type="arabicPeriod" startAt="2"/>
            </a:pPr>
            <a:endParaRPr lang="en-AU" dirty="0">
              <a:solidFill>
                <a:schemeClr val="bg1"/>
              </a:solidFill>
            </a:endParaRPr>
          </a:p>
          <a:p>
            <a:endParaRPr lang="en-AU" dirty="0" smtClean="0">
              <a:solidFill>
                <a:schemeClr val="bg1"/>
              </a:solidFill>
            </a:endParaRPr>
          </a:p>
          <a:p>
            <a:endParaRPr lang="en-AU" dirty="0">
              <a:solidFill>
                <a:schemeClr val="bg1"/>
              </a:solidFill>
            </a:endParaRPr>
          </a:p>
          <a:p>
            <a:endParaRPr lang="en-AU" dirty="0" smtClean="0">
              <a:solidFill>
                <a:schemeClr val="bg1"/>
              </a:solidFill>
            </a:endParaRPr>
          </a:p>
          <a:p>
            <a:endParaRPr lang="en-AU" dirty="0">
              <a:solidFill>
                <a:schemeClr val="bg1"/>
              </a:solidFill>
            </a:endParaRPr>
          </a:p>
          <a:p>
            <a:endParaRPr lang="en-AU" dirty="0" smtClean="0">
              <a:solidFill>
                <a:schemeClr val="bg1"/>
              </a:solidFill>
            </a:endParaRPr>
          </a:p>
          <a:p>
            <a:endParaRPr lang="en-AU" dirty="0">
              <a:solidFill>
                <a:schemeClr val="bg1"/>
              </a:solidFill>
            </a:endParaRPr>
          </a:p>
          <a:p>
            <a:endParaRPr lang="en-AU" dirty="0" smtClean="0">
              <a:solidFill>
                <a:schemeClr val="bg1"/>
              </a:solidFill>
            </a:endParaRPr>
          </a:p>
          <a:p>
            <a:endParaRPr lang="en-AU" dirty="0">
              <a:solidFill>
                <a:schemeClr val="bg1"/>
              </a:solidFill>
            </a:endParaRPr>
          </a:p>
          <a:p>
            <a:endParaRPr lang="en-AU" dirty="0" smtClean="0">
              <a:solidFill>
                <a:schemeClr val="bg1"/>
              </a:solidFill>
            </a:endParaRPr>
          </a:p>
          <a:p>
            <a:endParaRPr lang="en-AU" dirty="0" smtClean="0">
              <a:solidFill>
                <a:schemeClr val="bg1"/>
              </a:solidFill>
            </a:endParaRPr>
          </a:p>
          <a:p>
            <a:pPr marL="342900" indent="-342900">
              <a:buAutoNum type="arabicPeriod" startAt="2"/>
            </a:pPr>
            <a:endParaRPr lang="en-AU" dirty="0">
              <a:solidFill>
                <a:schemeClr val="bg1"/>
              </a:solidFill>
            </a:endParaRPr>
          </a:p>
          <a:p>
            <a:r>
              <a:rPr lang="en-AU" dirty="0" smtClean="0">
                <a:solidFill>
                  <a:schemeClr val="bg1"/>
                </a:solidFill>
              </a:rPr>
              <a:t>3.    Summarise your information. DO NOT COPY AND PASTE information!</a:t>
            </a:r>
            <a:endParaRPr lang="en-US" dirty="0">
              <a:solidFill>
                <a:schemeClr val="bg1"/>
              </a:solidFill>
            </a:endParaRPr>
          </a:p>
        </p:txBody>
      </p:sp>
      <p:sp>
        <p:nvSpPr>
          <p:cNvPr id="5" name="Rectangle 4"/>
          <p:cNvSpPr/>
          <p:nvPr/>
        </p:nvSpPr>
        <p:spPr>
          <a:xfrm>
            <a:off x="955344" y="2255122"/>
            <a:ext cx="8598089" cy="3865674"/>
          </a:xfrm>
          <a:prstGeom prst="rect">
            <a:avLst/>
          </a:prstGeom>
        </p:spPr>
        <p:txBody>
          <a:bodyPr wrap="square">
            <a:spAutoFit/>
          </a:bodyPr>
          <a:lstStyle/>
          <a:p>
            <a:pPr>
              <a:lnSpc>
                <a:spcPct val="115000"/>
              </a:lnSpc>
              <a:spcAft>
                <a:spcPts val="1000"/>
              </a:spcAft>
            </a:pPr>
            <a:r>
              <a:rPr lang="en-AU" dirty="0">
                <a:latin typeface="Cambria" panose="02040503050406030204" pitchFamily="18"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dirty="0">
                <a:solidFill>
                  <a:schemeClr val="bg1"/>
                </a:solidFill>
                <a:latin typeface="Cambria" panose="02040503050406030204" pitchFamily="18" charset="0"/>
                <a:ea typeface="Calibri" panose="020F0502020204030204" pitchFamily="34" charset="0"/>
                <a:cs typeface="Times New Roman" panose="02020603050405020304" pitchFamily="18" charset="0"/>
              </a:rPr>
              <a:t>The following websites are recommended for your research:</a:t>
            </a:r>
            <a:endParaRPr lang="en-US" sz="14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5"/>
              </a:rPr>
              <a:t>http://www.teachingheritage.nsw.edu.au/section03/time20cth.php</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6"/>
              </a:rPr>
              <a:t>http://www.australianhistory.org/post-federation</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7"/>
              </a:rPr>
              <a:t>http://www.convictcreations.com/history/timeline.html</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8"/>
              </a:rPr>
              <a:t>http://en.wikipedia.org/wiki/Timeline_of_Australian_history</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9"/>
              </a:rPr>
              <a:t>http://www.living-family-history.com/1950s.html</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a:latin typeface="Cambria" panose="02040503050406030204" pitchFamily="18" charset="0"/>
                <a:ea typeface="Calibri" panose="020F0502020204030204" pitchFamily="34" charset="0"/>
                <a:cs typeface="Times New Roman" panose="02020603050405020304" pitchFamily="18" charset="0"/>
                <a:hlinkClick r:id="rId10"/>
              </a:rPr>
              <a:t>http://en.wikibooks.org/wiki/Australian_History/1960s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1400" u="sng" dirty="0" smtClean="0">
                <a:latin typeface="Cambria" panose="02040503050406030204" pitchFamily="18" charset="0"/>
                <a:ea typeface="Calibri" panose="020F0502020204030204" pitchFamily="34" charset="0"/>
                <a:cs typeface="Times New Roman" panose="02020603050405020304" pitchFamily="18" charset="0"/>
                <a:hlinkClick r:id="rId11"/>
              </a:rPr>
              <a:t>Http</a:t>
            </a:r>
            <a:r>
              <a:rPr lang="en-AU" sz="1400" u="sng" dirty="0">
                <a:latin typeface="Cambria" panose="02040503050406030204" pitchFamily="18" charset="0"/>
                <a:ea typeface="Calibri" panose="020F0502020204030204" pitchFamily="34" charset="0"/>
                <a:cs typeface="Times New Roman" panose="02020603050405020304" pitchFamily="18" charset="0"/>
                <a:hlinkClick r:id="rId11"/>
              </a:rPr>
              <a:t>://</a:t>
            </a:r>
            <a:r>
              <a:rPr lang="en-AU" sz="1400" u="sng" dirty="0" smtClean="0">
                <a:latin typeface="Cambria" panose="02040503050406030204" pitchFamily="18" charset="0"/>
                <a:ea typeface="Calibri" panose="020F0502020204030204" pitchFamily="34" charset="0"/>
                <a:cs typeface="Times New Roman" panose="02020603050405020304" pitchFamily="18" charset="0"/>
                <a:hlinkClick r:id="rId11"/>
              </a:rPr>
              <a:t>www.myplace.edu.au/home.html</a:t>
            </a:r>
            <a:endParaRPr lang="en-AU" sz="1400" u="sng" dirty="0" smtClean="0">
              <a:latin typeface="Cambria" panose="02040503050406030204" pitchFamily="18" charset="0"/>
              <a:ea typeface="Calibri" panose="020F0502020204030204" pitchFamily="34" charset="0"/>
              <a:cs typeface="Times New Roman" panose="02020603050405020304" pitchFamily="18" charset="0"/>
            </a:endParaRPr>
          </a:p>
          <a:p>
            <a:pPr>
              <a:lnSpc>
                <a:spcPct val="115000"/>
              </a:lnSpc>
              <a:spcAft>
                <a:spcPts val="100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5-Point Star 5"/>
          <p:cNvSpPr/>
          <p:nvPr/>
        </p:nvSpPr>
        <p:spPr>
          <a:xfrm>
            <a:off x="6974006" y="1921895"/>
            <a:ext cx="4352499" cy="3798955"/>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Summarising Activity</a:t>
            </a:r>
            <a:endParaRPr lang="en-US" dirty="0">
              <a:solidFill>
                <a:schemeClr val="tx1"/>
              </a:solidFill>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181896905"/>
              </p:ext>
            </p:extLst>
          </p:nvPr>
        </p:nvGraphicFramePr>
        <p:xfrm>
          <a:off x="9213377" y="4365483"/>
          <a:ext cx="914400" cy="771525"/>
        </p:xfrm>
        <a:graphic>
          <a:graphicData uri="http://schemas.openxmlformats.org/presentationml/2006/ole">
            <mc:AlternateContent xmlns:mc="http://schemas.openxmlformats.org/markup-compatibility/2006">
              <mc:Choice xmlns:v="urn:schemas-microsoft-com:vml" Requires="v">
                <p:oleObj spid="_x0000_s7180" name="Document" showAsIcon="1" r:id="rId13" imgW="914400" imgH="771480" progId="Word.Document.12">
                  <p:embed/>
                </p:oleObj>
              </mc:Choice>
              <mc:Fallback>
                <p:oleObj name="Document" showAsIcon="1" r:id="rId13" imgW="914400" imgH="771480" progId="Word.Document.12">
                  <p:embed/>
                  <p:pic>
                    <p:nvPicPr>
                      <p:cNvPr id="0" name=""/>
                      <p:cNvPicPr/>
                      <p:nvPr/>
                    </p:nvPicPr>
                    <p:blipFill>
                      <a:blip r:embed="rId14"/>
                      <a:stretch>
                        <a:fillRect/>
                      </a:stretch>
                    </p:blipFill>
                    <p:spPr>
                      <a:xfrm>
                        <a:off x="9213377" y="4365483"/>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24128111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90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26340" y="103514"/>
            <a:ext cx="7865660" cy="529531"/>
          </a:xfrm>
          <a:prstGeom prst="rect">
            <a:avLst/>
          </a:prstGeom>
          <a:noFill/>
        </p:spPr>
        <p:txBody>
          <a:bodyPr wrap="square" rtlCol="0">
            <a:spAutoFit/>
          </a:bodyPr>
          <a:lstStyle/>
          <a:p>
            <a:r>
              <a:rPr lang="en-AU" sz="2800" b="1" dirty="0" smtClean="0">
                <a:solidFill>
                  <a:schemeClr val="bg1"/>
                </a:solidFill>
                <a:latin typeface="Copperplate Gothic Bold" panose="020E0705020206020404" pitchFamily="34" charset="0"/>
              </a:rPr>
              <a:t>Oral History: </a:t>
            </a:r>
            <a:r>
              <a:rPr lang="en-AU" sz="2800" b="1" dirty="0">
                <a:solidFill>
                  <a:schemeClr val="bg1"/>
                </a:solidFill>
                <a:latin typeface="Copperplate Gothic Bold" panose="020E0705020206020404" pitchFamily="34" charset="0"/>
              </a:rPr>
              <a:t>Change and Continuity</a:t>
            </a:r>
            <a:endParaRPr lang="en-US" sz="2800" dirty="0">
              <a:solidFill>
                <a:schemeClr val="bg1"/>
              </a:solidFill>
              <a:latin typeface="Copperplate Gothic Bold" panose="020E0705020206020404" pitchFamily="34" charset="0"/>
            </a:endParaRPr>
          </a:p>
        </p:txBody>
      </p:sp>
      <p:sp>
        <p:nvSpPr>
          <p:cNvPr id="3" name="TextBox 2"/>
          <p:cNvSpPr txBox="1"/>
          <p:nvPr/>
        </p:nvSpPr>
        <p:spPr>
          <a:xfrm>
            <a:off x="407963" y="1308294"/>
            <a:ext cx="3052689" cy="382393"/>
          </a:xfrm>
          <a:prstGeom prst="rect">
            <a:avLst/>
          </a:prstGeom>
          <a:noFill/>
        </p:spPr>
        <p:txBody>
          <a:bodyPr wrap="square" rtlCol="0">
            <a:spAutoFit/>
          </a:bodyPr>
          <a:lstStyle/>
          <a:p>
            <a:r>
              <a:rPr lang="en-AU" dirty="0" smtClean="0">
                <a:solidFill>
                  <a:schemeClr val="bg1"/>
                </a:solidFill>
              </a:rPr>
              <a:t>Watch the following interview:</a:t>
            </a:r>
            <a:endParaRPr lang="en-US" dirty="0">
              <a:solidFill>
                <a:schemeClr val="bg1"/>
              </a:solidFill>
            </a:endParaRPr>
          </a:p>
        </p:txBody>
      </p:sp>
      <p:pic>
        <p:nvPicPr>
          <p:cNvPr id="5" name="Picture 4">
            <a:hlinkClick r:id="rId5"/>
          </p:cNvPr>
          <p:cNvPicPr>
            <a:picLocks noChangeAspect="1"/>
          </p:cNvPicPr>
          <p:nvPr/>
        </p:nvPicPr>
        <p:blipFill rotWithShape="1">
          <a:blip r:embed="rId6"/>
          <a:srcRect l="12483" t="19663" r="43334" b="21298"/>
          <a:stretch/>
        </p:blipFill>
        <p:spPr>
          <a:xfrm>
            <a:off x="781929" y="2017624"/>
            <a:ext cx="2897944" cy="2437448"/>
          </a:xfrm>
          <a:prstGeom prst="rect">
            <a:avLst/>
          </a:prstGeom>
        </p:spPr>
      </p:pic>
      <p:sp>
        <p:nvSpPr>
          <p:cNvPr id="6" name="TextBox 5"/>
          <p:cNvSpPr txBox="1"/>
          <p:nvPr/>
        </p:nvSpPr>
        <p:spPr>
          <a:xfrm>
            <a:off x="781929" y="4642338"/>
            <a:ext cx="1468902" cy="276999"/>
          </a:xfrm>
          <a:prstGeom prst="rect">
            <a:avLst/>
          </a:prstGeom>
          <a:noFill/>
        </p:spPr>
        <p:txBody>
          <a:bodyPr wrap="square" rtlCol="0">
            <a:spAutoFit/>
          </a:bodyPr>
          <a:lstStyle/>
          <a:p>
            <a:r>
              <a:rPr lang="en-AU" sz="1200" dirty="0" smtClean="0">
                <a:solidFill>
                  <a:schemeClr val="bg1"/>
                </a:solidFill>
              </a:rPr>
              <a:t>Approx. 6 minutes</a:t>
            </a:r>
            <a:endParaRPr lang="en-US" sz="1200" dirty="0">
              <a:solidFill>
                <a:schemeClr val="bg1"/>
              </a:solidFill>
            </a:endParaRPr>
          </a:p>
        </p:txBody>
      </p:sp>
      <p:sp>
        <p:nvSpPr>
          <p:cNvPr id="7" name="Rounded Rectangle 6"/>
          <p:cNvSpPr/>
          <p:nvPr/>
        </p:nvSpPr>
        <p:spPr>
          <a:xfrm>
            <a:off x="4023360" y="1227902"/>
            <a:ext cx="7760677" cy="2784540"/>
          </a:xfrm>
          <a:prstGeom prst="roundRect">
            <a:avLst/>
          </a:prstGeom>
          <a:solidFill>
            <a:schemeClr val="accent4">
              <a:lumMod val="75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u="sng" dirty="0" smtClean="0"/>
              <a:t>WRITING FOLIO PIECE TWO</a:t>
            </a:r>
          </a:p>
          <a:p>
            <a:pPr algn="ctr"/>
            <a:endParaRPr lang="en-AU" dirty="0"/>
          </a:p>
          <a:p>
            <a:pPr algn="ctr"/>
            <a:r>
              <a:rPr lang="en-AU" dirty="0" smtClean="0"/>
              <a:t>You will be writing a Biography based on the life of a person who is at least 60 years old. You could ask a grandparent, family friend</a:t>
            </a:r>
            <a:r>
              <a:rPr lang="en-AU" dirty="0"/>
              <a:t> </a:t>
            </a:r>
            <a:r>
              <a:rPr lang="en-AU" dirty="0" smtClean="0"/>
              <a:t>or neighbour. The task will include:</a:t>
            </a:r>
          </a:p>
          <a:p>
            <a:pPr algn="ctr"/>
            <a:endParaRPr lang="en-AU" dirty="0" smtClean="0"/>
          </a:p>
          <a:p>
            <a:pPr marL="342900" indent="-342900" algn="ctr">
              <a:buAutoNum type="arabicPeriod"/>
            </a:pPr>
            <a:r>
              <a:rPr lang="en-AU" dirty="0" smtClean="0"/>
              <a:t>Writing interview questions</a:t>
            </a:r>
          </a:p>
          <a:p>
            <a:pPr marL="342900" indent="-342900" algn="ctr">
              <a:buAutoNum type="arabicPeriod"/>
            </a:pPr>
            <a:r>
              <a:rPr lang="en-AU" dirty="0" smtClean="0"/>
              <a:t>Conduct an interview</a:t>
            </a:r>
          </a:p>
          <a:p>
            <a:pPr marL="342900" indent="-342900" algn="ctr">
              <a:buAutoNum type="arabicPeriod"/>
            </a:pPr>
            <a:r>
              <a:rPr lang="en-AU" dirty="0" smtClean="0"/>
              <a:t>Writing a biography  </a:t>
            </a:r>
            <a:endParaRPr lang="en-US" dirty="0"/>
          </a:p>
        </p:txBody>
      </p:sp>
      <p:sp>
        <p:nvSpPr>
          <p:cNvPr id="14" name="5-Point Star 13"/>
          <p:cNvSpPr/>
          <p:nvPr/>
        </p:nvSpPr>
        <p:spPr>
          <a:xfrm>
            <a:off x="6093099" y="4012442"/>
            <a:ext cx="4593097" cy="2606722"/>
          </a:xfrm>
          <a:prstGeom prst="star5">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3937113020"/>
              </p:ext>
            </p:extLst>
          </p:nvPr>
        </p:nvGraphicFramePr>
        <p:xfrm>
          <a:off x="8389647" y="5417249"/>
          <a:ext cx="914400" cy="771525"/>
        </p:xfrm>
        <a:graphic>
          <a:graphicData uri="http://schemas.openxmlformats.org/presentationml/2006/ole">
            <mc:AlternateContent xmlns:mc="http://schemas.openxmlformats.org/markup-compatibility/2006">
              <mc:Choice xmlns:v="urn:schemas-microsoft-com:vml" Requires="v">
                <p:oleObj spid="_x0000_s5149" name="Document" showAsIcon="1" r:id="rId8" imgW="914400" imgH="771480" progId="Word.Document.12">
                  <p:embed/>
                </p:oleObj>
              </mc:Choice>
              <mc:Fallback>
                <p:oleObj name="Document" showAsIcon="1" r:id="rId8" imgW="914400" imgH="771480" progId="Word.Document.12">
                  <p:embed/>
                  <p:pic>
                    <p:nvPicPr>
                      <p:cNvPr id="0" name=""/>
                      <p:cNvPicPr/>
                      <p:nvPr/>
                    </p:nvPicPr>
                    <p:blipFill>
                      <a:blip r:embed="rId9"/>
                      <a:stretch>
                        <a:fillRect/>
                      </a:stretch>
                    </p:blipFill>
                    <p:spPr>
                      <a:xfrm>
                        <a:off x="8389647" y="5417249"/>
                        <a:ext cx="914400" cy="771525"/>
                      </a:xfrm>
                      <a:prstGeom prst="rect">
                        <a:avLst/>
                      </a:prstGeom>
                    </p:spPr>
                  </p:pic>
                </p:oleObj>
              </mc:Fallback>
            </mc:AlternateContent>
          </a:graphicData>
        </a:graphic>
      </p:graphicFrame>
      <p:sp>
        <p:nvSpPr>
          <p:cNvPr id="13" name="TextBox 12"/>
          <p:cNvSpPr txBox="1"/>
          <p:nvPr/>
        </p:nvSpPr>
        <p:spPr>
          <a:xfrm>
            <a:off x="7458698" y="5112055"/>
            <a:ext cx="1595144" cy="646331"/>
          </a:xfrm>
          <a:prstGeom prst="rect">
            <a:avLst/>
          </a:prstGeom>
          <a:noFill/>
        </p:spPr>
        <p:txBody>
          <a:bodyPr wrap="square" rtlCol="0">
            <a:spAutoFit/>
          </a:bodyPr>
          <a:lstStyle/>
          <a:p>
            <a:r>
              <a:rPr lang="en-AU" dirty="0" smtClean="0">
                <a:solidFill>
                  <a:schemeClr val="bg1"/>
                </a:solidFill>
              </a:rPr>
              <a:t>Assignment Sheet:</a:t>
            </a:r>
            <a:endParaRPr lang="en-US" dirty="0">
              <a:solidFill>
                <a:schemeClr val="bg1"/>
              </a:solidFill>
            </a:endParaRPr>
          </a:p>
        </p:txBody>
      </p:sp>
    </p:spTree>
    <p:extLst>
      <p:ext uri="{BB962C8B-B14F-4D97-AF65-F5344CB8AC3E}">
        <p14:creationId xmlns:p14="http://schemas.microsoft.com/office/powerpoint/2010/main" val="39583706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544704" y="72737"/>
            <a:ext cx="7547213" cy="584775"/>
          </a:xfrm>
          <a:prstGeom prst="rect">
            <a:avLst/>
          </a:prstGeom>
          <a:noFill/>
        </p:spPr>
        <p:txBody>
          <a:bodyPr wrap="square" rtlCol="0">
            <a:spAutoFit/>
          </a:bodyPr>
          <a:lstStyle/>
          <a:p>
            <a:r>
              <a:rPr lang="en-AU" sz="3200" b="1" dirty="0" smtClean="0">
                <a:solidFill>
                  <a:schemeClr val="bg1"/>
                </a:solidFill>
                <a:latin typeface="Copperplate Gothic Bold" panose="020E0705020206020404" pitchFamily="34" charset="0"/>
              </a:rPr>
              <a:t>Preparing for your Biography</a:t>
            </a:r>
            <a:endParaRPr lang="en-US" sz="3200" dirty="0">
              <a:solidFill>
                <a:schemeClr val="bg1"/>
              </a:solidFill>
              <a:latin typeface="Copperplate Gothic Bold" panose="020E0705020206020404" pitchFamily="34" charset="0"/>
            </a:endParaRPr>
          </a:p>
        </p:txBody>
      </p:sp>
      <p:sp>
        <p:nvSpPr>
          <p:cNvPr id="3" name="Rectangle 2"/>
          <p:cNvSpPr/>
          <p:nvPr/>
        </p:nvSpPr>
        <p:spPr>
          <a:xfrm>
            <a:off x="427630" y="1022637"/>
            <a:ext cx="6096000" cy="5581015"/>
          </a:xfrm>
          <a:prstGeom prst="rect">
            <a:avLst/>
          </a:prstGeom>
        </p:spPr>
        <p:txBody>
          <a:bodyPr>
            <a:spAutoFit/>
          </a:bodyPr>
          <a:lstStyle/>
          <a:p>
            <a:pPr>
              <a:lnSpc>
                <a:spcPct val="115000"/>
              </a:lnSpc>
              <a:spcAft>
                <a:spcPts val="1000"/>
              </a:spcAft>
            </a:pPr>
            <a:r>
              <a:rPr lang="en-AU" b="1" dirty="0" smtClean="0">
                <a:solidFill>
                  <a:schemeClr val="bg1"/>
                </a:solidFill>
                <a:latin typeface="Calibri" panose="020F0502020204030204" pitchFamily="34" charset="0"/>
                <a:ea typeface="Calibri" panose="020F0502020204030204" pitchFamily="34" charset="0"/>
                <a:cs typeface="Calibri" panose="020F0502020204030204" pitchFamily="34" charset="0"/>
              </a:rPr>
              <a:t>1. Preparing </a:t>
            </a:r>
            <a:r>
              <a:rPr lang="en-AU" b="1" dirty="0">
                <a:solidFill>
                  <a:schemeClr val="bg1"/>
                </a:solidFill>
                <a:latin typeface="Calibri" panose="020F0502020204030204" pitchFamily="34" charset="0"/>
                <a:ea typeface="Calibri" panose="020F0502020204030204" pitchFamily="34" charset="0"/>
                <a:cs typeface="Calibri" panose="020F0502020204030204" pitchFamily="34" charset="0"/>
              </a:rPr>
              <a:t>Interview questions: Open and closed questions. </a:t>
            </a:r>
            <a:endParaRPr lang="en-AU"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15000"/>
              </a:lnSpc>
              <a:spcAft>
                <a:spcPts val="1000"/>
              </a:spcAft>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Calibri" panose="020F0502020204030204" pitchFamily="34" charset="0"/>
              </a:rPr>
              <a:t>Develop </a:t>
            </a: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a series of questions, beginning with closed questions </a:t>
            </a:r>
            <a:r>
              <a:rPr lang="en-AU" dirty="0" err="1">
                <a:solidFill>
                  <a:schemeClr val="bg1"/>
                </a:solidFill>
                <a:latin typeface="Calibri" panose="020F0502020204030204" pitchFamily="34" charset="0"/>
                <a:ea typeface="Calibri" panose="020F0502020204030204" pitchFamily="34" charset="0"/>
                <a:cs typeface="Calibri" panose="020F0502020204030204" pitchFamily="34" charset="0"/>
              </a:rPr>
              <a:t>eg</a:t>
            </a: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 when were you born? Moving to more open questions, what was the most memorable event in your life? What was life like as you were growing up? </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Students are to include questions about change and continuity in the </a:t>
            </a:r>
            <a:r>
              <a:rPr lang="en-AU" dirty="0" smtClean="0">
                <a:solidFill>
                  <a:schemeClr val="bg1"/>
                </a:solidFill>
                <a:latin typeface="Calibri" panose="020F0502020204030204" pitchFamily="34" charset="0"/>
                <a:ea typeface="Calibri" panose="020F0502020204030204" pitchFamily="34" charset="0"/>
                <a:cs typeface="Calibri" panose="020F0502020204030204" pitchFamily="34" charset="0"/>
              </a:rPr>
              <a:t>interview</a:t>
            </a:r>
          </a:p>
          <a:p>
            <a:r>
              <a:rPr lang="en-AU" dirty="0" smtClean="0">
                <a:solidFill>
                  <a:schemeClr val="bg1"/>
                </a:solidFill>
                <a:latin typeface="Calibri" panose="020F0502020204030204" pitchFamily="34" charset="0"/>
                <a:ea typeface="Calibri" panose="020F0502020204030204" pitchFamily="34" charset="0"/>
                <a:cs typeface="Calibri" panose="020F0502020204030204" pitchFamily="34" charset="0"/>
              </a:rPr>
              <a:t>2. </a:t>
            </a:r>
            <a:r>
              <a:rPr lang="en-AU" b="1" dirty="0">
                <a:solidFill>
                  <a:schemeClr val="bg1"/>
                </a:solidFill>
              </a:rPr>
              <a:t>Continuity and Change over time (see handout)</a:t>
            </a:r>
            <a:endParaRPr lang="en-US" dirty="0">
              <a:solidFill>
                <a:schemeClr val="bg1"/>
              </a:solidFill>
            </a:endParaRPr>
          </a:p>
          <a:p>
            <a:endParaRPr lang="en-AU" dirty="0" smtClean="0">
              <a:solidFill>
                <a:schemeClr val="bg1"/>
              </a:solidFill>
            </a:endParaRPr>
          </a:p>
          <a:p>
            <a:pPr marL="285750" indent="-285750">
              <a:buFont typeface="Arial" panose="020B0604020202020204" pitchFamily="34" charset="0"/>
              <a:buChar char="•"/>
            </a:pPr>
            <a:r>
              <a:rPr lang="en-AU" dirty="0" smtClean="0">
                <a:solidFill>
                  <a:schemeClr val="bg1"/>
                </a:solidFill>
              </a:rPr>
              <a:t>Pivotal </a:t>
            </a:r>
            <a:r>
              <a:rPr lang="en-AU" dirty="0">
                <a:solidFill>
                  <a:schemeClr val="bg1"/>
                </a:solidFill>
              </a:rPr>
              <a:t>to developing an understanding that the present is shaped by the past are the concepts of change and continuity. The timeline is also a visual aid to help students organise their understanding of continuity and change. </a:t>
            </a:r>
            <a:endParaRPr lang="en-US" dirty="0">
              <a:solidFill>
                <a:schemeClr val="bg1"/>
              </a:solidFill>
            </a:endParaRPr>
          </a:p>
          <a:p>
            <a:pPr>
              <a:lnSpc>
                <a:spcPct val="115000"/>
              </a:lnSpc>
              <a:spcAft>
                <a:spcPts val="1000"/>
              </a:spcAft>
            </a:pPr>
            <a:endParaRPr lang="en-AU"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1000"/>
              </a:spcAft>
            </a:pPr>
            <a:endParaRPr lang="en-AU"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6827862" y="1081008"/>
            <a:ext cx="5186149" cy="3139321"/>
          </a:xfrm>
          <a:prstGeom prst="rect">
            <a:avLst/>
          </a:prstGeom>
          <a:noFill/>
        </p:spPr>
        <p:txBody>
          <a:bodyPr wrap="square" rtlCol="0">
            <a:spAutoFit/>
          </a:bodyPr>
          <a:lstStyle/>
          <a:p>
            <a:r>
              <a:rPr lang="en-AU" b="1" dirty="0" smtClean="0">
                <a:solidFill>
                  <a:schemeClr val="bg1"/>
                </a:solidFill>
              </a:rPr>
              <a:t>3. Workshops </a:t>
            </a:r>
            <a:r>
              <a:rPr lang="en-AU" b="1" dirty="0">
                <a:solidFill>
                  <a:schemeClr val="bg1"/>
                </a:solidFill>
              </a:rPr>
              <a:t>in drafting the biography</a:t>
            </a:r>
            <a:endParaRPr lang="en-US" dirty="0">
              <a:solidFill>
                <a:schemeClr val="bg1"/>
              </a:solidFill>
            </a:endParaRPr>
          </a:p>
          <a:p>
            <a:r>
              <a:rPr lang="en-AU" b="1" dirty="0" smtClean="0">
                <a:solidFill>
                  <a:schemeClr val="bg1"/>
                </a:solidFill>
              </a:rPr>
              <a:t>Structuring your draft</a:t>
            </a:r>
          </a:p>
          <a:p>
            <a:r>
              <a:rPr lang="en-AU" b="1" dirty="0" smtClean="0">
                <a:solidFill>
                  <a:schemeClr val="bg1"/>
                </a:solidFill>
              </a:rPr>
              <a:t> </a:t>
            </a:r>
          </a:p>
          <a:p>
            <a:pPr marL="285750" indent="-285750">
              <a:buFont typeface="Arial" panose="020B0604020202020204" pitchFamily="34" charset="0"/>
              <a:buChar char="•"/>
            </a:pPr>
            <a:r>
              <a:rPr lang="en-AU" dirty="0" smtClean="0">
                <a:solidFill>
                  <a:schemeClr val="bg1"/>
                </a:solidFill>
              </a:rPr>
              <a:t>The </a:t>
            </a:r>
            <a:r>
              <a:rPr lang="en-AU" dirty="0">
                <a:solidFill>
                  <a:schemeClr val="bg1"/>
                </a:solidFill>
              </a:rPr>
              <a:t>first paragraph should introduce the person. Create a summary of who this person is and an overview of their life. In the body paragraphs, trace life from birth, childhood and adulthood. </a:t>
            </a:r>
            <a:endParaRPr lang="en-US" dirty="0">
              <a:solidFill>
                <a:schemeClr val="bg1"/>
              </a:solidFill>
            </a:endParaRPr>
          </a:p>
          <a:p>
            <a:r>
              <a:rPr lang="en-AU" b="1" dirty="0">
                <a:solidFill>
                  <a:schemeClr val="bg1"/>
                </a:solidFill>
              </a:rPr>
              <a:t> </a:t>
            </a:r>
            <a:endParaRPr lang="en-US" dirty="0">
              <a:solidFill>
                <a:schemeClr val="bg1"/>
              </a:solidFill>
            </a:endParaRPr>
          </a:p>
          <a:p>
            <a:pPr marL="285750" indent="-285750">
              <a:buFont typeface="Arial" panose="020B0604020202020204" pitchFamily="34" charset="0"/>
              <a:buChar char="•"/>
            </a:pPr>
            <a:r>
              <a:rPr lang="en-AU" dirty="0">
                <a:solidFill>
                  <a:schemeClr val="bg1"/>
                </a:solidFill>
              </a:rPr>
              <a:t>Small group workshops on editing, paragraphing, introduction and conclusion, proof reading. Students to complete biography for homework.</a:t>
            </a:r>
            <a:endParaRPr lang="en-US" dirty="0">
              <a:solidFill>
                <a:schemeClr val="bg1"/>
              </a:solidFill>
            </a:endParaRPr>
          </a:p>
        </p:txBody>
      </p:sp>
      <p:sp>
        <p:nvSpPr>
          <p:cNvPr id="7" name="5-Point Star 6"/>
          <p:cNvSpPr/>
          <p:nvPr/>
        </p:nvSpPr>
        <p:spPr>
          <a:xfrm>
            <a:off x="8334232" y="4154841"/>
            <a:ext cx="2674961" cy="1842448"/>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18643715"/>
              </p:ext>
            </p:extLst>
          </p:nvPr>
        </p:nvGraphicFramePr>
        <p:xfrm>
          <a:off x="9214513" y="4767639"/>
          <a:ext cx="914400" cy="771525"/>
        </p:xfrm>
        <a:graphic>
          <a:graphicData uri="http://schemas.openxmlformats.org/presentationml/2006/ole">
            <mc:AlternateContent xmlns:mc="http://schemas.openxmlformats.org/markup-compatibility/2006">
              <mc:Choice xmlns:v="urn:schemas-microsoft-com:vml" Requires="v">
                <p:oleObj spid="_x0000_s9225" name="Document" showAsIcon="1" r:id="rId6" imgW="914400" imgH="771480" progId="Word.Document.12">
                  <p:embed/>
                </p:oleObj>
              </mc:Choice>
              <mc:Fallback>
                <p:oleObj name="Document" showAsIcon="1" r:id="rId6" imgW="914400" imgH="771480" progId="Word.Document.12">
                  <p:embed/>
                  <p:pic>
                    <p:nvPicPr>
                      <p:cNvPr id="0" name=""/>
                      <p:cNvPicPr/>
                      <p:nvPr/>
                    </p:nvPicPr>
                    <p:blipFill>
                      <a:blip r:embed="rId7"/>
                      <a:stretch>
                        <a:fillRect/>
                      </a:stretch>
                    </p:blipFill>
                    <p:spPr>
                      <a:xfrm>
                        <a:off x="9214513" y="4767639"/>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3133460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886593" y="72737"/>
            <a:ext cx="6205324" cy="584775"/>
          </a:xfrm>
          <a:prstGeom prst="rect">
            <a:avLst/>
          </a:prstGeom>
          <a:noFill/>
        </p:spPr>
        <p:txBody>
          <a:bodyPr wrap="square" rtlCol="0">
            <a:spAutoFit/>
          </a:bodyPr>
          <a:lstStyle/>
          <a:p>
            <a:r>
              <a:rPr lang="en-AU" sz="3200" b="1" dirty="0" smtClean="0">
                <a:solidFill>
                  <a:schemeClr val="bg1"/>
                </a:solidFill>
                <a:latin typeface="Copperplate Gothic Bold" panose="020E0705020206020404" pitchFamily="34" charset="0"/>
              </a:rPr>
              <a:t>Preparing your interview</a:t>
            </a:r>
            <a:endParaRPr lang="en-US" sz="3200" dirty="0">
              <a:solidFill>
                <a:schemeClr val="bg1"/>
              </a:solidFill>
              <a:latin typeface="Copperplate Gothic Bold" panose="020E0705020206020404" pitchFamily="34" charset="0"/>
            </a:endParaRPr>
          </a:p>
        </p:txBody>
      </p:sp>
      <p:sp>
        <p:nvSpPr>
          <p:cNvPr id="3" name="Rectangle 2"/>
          <p:cNvSpPr/>
          <p:nvPr/>
        </p:nvSpPr>
        <p:spPr>
          <a:xfrm>
            <a:off x="686938" y="1554838"/>
            <a:ext cx="6096000" cy="2450414"/>
          </a:xfrm>
          <a:prstGeom prst="rect">
            <a:avLst/>
          </a:prstGeom>
        </p:spPr>
        <p:txBody>
          <a:bodyPr>
            <a:spAutoFit/>
          </a:bodyPr>
          <a:lstStyle/>
          <a:p>
            <a:pPr>
              <a:lnSpc>
                <a:spcPct val="115000"/>
              </a:lnSpc>
              <a:spcAft>
                <a:spcPts val="1000"/>
              </a:spcAft>
            </a:pPr>
            <a:r>
              <a:rPr lang="en-AU" b="1" dirty="0">
                <a:solidFill>
                  <a:schemeClr val="bg1"/>
                </a:solidFill>
                <a:latin typeface="Calibri" panose="020F0502020204030204" pitchFamily="34" charset="0"/>
                <a:ea typeface="Calibri" panose="020F0502020204030204" pitchFamily="34" charset="0"/>
                <a:cs typeface="Calibri" panose="020F0502020204030204" pitchFamily="34" charset="0"/>
              </a:rPr>
              <a:t>Preparing Interview questions: Open and closed questions. </a:t>
            </a: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Develop a series of questions, beginning with closed questions </a:t>
            </a:r>
            <a:r>
              <a:rPr lang="en-AU" dirty="0" err="1">
                <a:solidFill>
                  <a:schemeClr val="bg1"/>
                </a:solidFill>
                <a:latin typeface="Calibri" panose="020F0502020204030204" pitchFamily="34" charset="0"/>
                <a:ea typeface="Calibri" panose="020F0502020204030204" pitchFamily="34" charset="0"/>
                <a:cs typeface="Calibri" panose="020F0502020204030204" pitchFamily="34" charset="0"/>
              </a:rPr>
              <a:t>eg</a:t>
            </a: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 when were you born? Moving to more open questions, what was the most memorable event in your life? What was life like as you were growing up? </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dirty="0">
                <a:solidFill>
                  <a:schemeClr val="bg1"/>
                </a:solidFill>
                <a:latin typeface="Calibri" panose="020F0502020204030204" pitchFamily="34" charset="0"/>
                <a:ea typeface="Calibri" panose="020F0502020204030204" pitchFamily="34" charset="0"/>
                <a:cs typeface="Calibri" panose="020F0502020204030204" pitchFamily="34" charset="0"/>
              </a:rPr>
              <a:t>Students are to include questions about change and continuity in the interview</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91829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780936" y="187603"/>
            <a:ext cx="6205324" cy="584775"/>
          </a:xfrm>
          <a:prstGeom prst="rect">
            <a:avLst/>
          </a:prstGeom>
          <a:noFill/>
        </p:spPr>
        <p:txBody>
          <a:bodyPr wrap="square" rtlCol="0">
            <a:spAutoFit/>
          </a:bodyPr>
          <a:lstStyle/>
          <a:p>
            <a:r>
              <a:rPr lang="en-AU" sz="3200" b="1" dirty="0" smtClean="0">
                <a:solidFill>
                  <a:schemeClr val="bg1"/>
                </a:solidFill>
                <a:latin typeface="Copperplate Gothic Bold" panose="020E0705020206020404" pitchFamily="34" charset="0"/>
              </a:rPr>
              <a:t>Assessment summary</a:t>
            </a:r>
            <a:endParaRPr lang="en-US" sz="3200" dirty="0">
              <a:solidFill>
                <a:schemeClr val="bg1"/>
              </a:solidFill>
              <a:latin typeface="Copperplate Gothic Bold" panose="020E0705020206020404" pitchFamily="34" charset="0"/>
            </a:endParaRPr>
          </a:p>
        </p:txBody>
      </p:sp>
      <p:sp>
        <p:nvSpPr>
          <p:cNvPr id="5" name="TextBox 4"/>
          <p:cNvSpPr txBox="1"/>
          <p:nvPr/>
        </p:nvSpPr>
        <p:spPr>
          <a:xfrm>
            <a:off x="723331" y="2142699"/>
            <a:ext cx="9075762" cy="4524315"/>
          </a:xfrm>
          <a:prstGeom prst="rect">
            <a:avLst/>
          </a:prstGeom>
          <a:noFill/>
        </p:spPr>
        <p:txBody>
          <a:bodyPr wrap="square" rtlCol="0">
            <a:spAutoFit/>
          </a:bodyPr>
          <a:lstStyle/>
          <a:p>
            <a:r>
              <a:rPr lang="en-AU" sz="2400" b="1" dirty="0" smtClean="0">
                <a:solidFill>
                  <a:schemeClr val="bg1"/>
                </a:solidFill>
              </a:rPr>
              <a:t>English:</a:t>
            </a:r>
          </a:p>
          <a:p>
            <a:endParaRPr lang="en-AU" dirty="0">
              <a:solidFill>
                <a:schemeClr val="bg1"/>
              </a:solidFill>
            </a:endParaRPr>
          </a:p>
          <a:p>
            <a:pPr marL="342900" indent="-342900">
              <a:buAutoNum type="arabicPeriod"/>
            </a:pPr>
            <a:r>
              <a:rPr lang="en-AU" dirty="0" smtClean="0">
                <a:solidFill>
                  <a:schemeClr val="bg1"/>
                </a:solidFill>
              </a:rPr>
              <a:t>Oral- Box of Me presentation</a:t>
            </a:r>
          </a:p>
          <a:p>
            <a:pPr marL="342900" indent="-342900">
              <a:buAutoNum type="arabicPeriod"/>
            </a:pPr>
            <a:endParaRPr lang="en-AU" dirty="0">
              <a:solidFill>
                <a:schemeClr val="bg1"/>
              </a:solidFill>
            </a:endParaRPr>
          </a:p>
          <a:p>
            <a:r>
              <a:rPr lang="en-AU" dirty="0" smtClean="0">
                <a:solidFill>
                  <a:schemeClr val="bg1"/>
                </a:solidFill>
              </a:rPr>
              <a:t>2. Writing Folio </a:t>
            </a:r>
          </a:p>
          <a:p>
            <a:pPr marL="285750" indent="-285750">
              <a:buFont typeface="Arial" panose="020B0604020202020204" pitchFamily="34" charset="0"/>
              <a:buChar char="•"/>
            </a:pPr>
            <a:r>
              <a:rPr lang="en-AU" dirty="0" smtClean="0">
                <a:solidFill>
                  <a:schemeClr val="bg1"/>
                </a:solidFill>
              </a:rPr>
              <a:t>Biography piece</a:t>
            </a:r>
          </a:p>
          <a:p>
            <a:pPr marL="285750" indent="-285750">
              <a:buFont typeface="Arial" panose="020B0604020202020204" pitchFamily="34" charset="0"/>
              <a:buChar char="•"/>
            </a:pPr>
            <a:r>
              <a:rPr lang="en-AU" dirty="0" smtClean="0">
                <a:solidFill>
                  <a:schemeClr val="bg1"/>
                </a:solidFill>
              </a:rPr>
              <a:t>Reflection piece</a:t>
            </a:r>
          </a:p>
          <a:p>
            <a:pPr marL="285750" indent="-285750">
              <a:buFont typeface="Arial" panose="020B0604020202020204" pitchFamily="34" charset="0"/>
              <a:buChar char="•"/>
            </a:pPr>
            <a:endParaRPr lang="en-AU" sz="2400" dirty="0">
              <a:solidFill>
                <a:schemeClr val="bg1"/>
              </a:solidFill>
            </a:endParaRPr>
          </a:p>
          <a:p>
            <a:r>
              <a:rPr lang="en-AU" sz="2400" b="1" dirty="0" smtClean="0">
                <a:solidFill>
                  <a:schemeClr val="bg1"/>
                </a:solidFill>
              </a:rPr>
              <a:t>Humanities:</a:t>
            </a:r>
          </a:p>
          <a:p>
            <a:endParaRPr lang="en-AU" dirty="0">
              <a:solidFill>
                <a:schemeClr val="bg1"/>
              </a:solidFill>
            </a:endParaRPr>
          </a:p>
          <a:p>
            <a:r>
              <a:rPr lang="en-AU" dirty="0" smtClean="0">
                <a:solidFill>
                  <a:schemeClr val="bg1"/>
                </a:solidFill>
              </a:rPr>
              <a:t>1. Timeline Poster- Iconic person</a:t>
            </a:r>
          </a:p>
          <a:p>
            <a:pPr marL="342900" indent="-342900">
              <a:buAutoNum type="arabicPeriod"/>
            </a:pPr>
            <a:endParaRPr lang="en-AU" dirty="0">
              <a:solidFill>
                <a:schemeClr val="bg1"/>
              </a:solidFill>
            </a:endParaRPr>
          </a:p>
          <a:p>
            <a:r>
              <a:rPr lang="en-AU" dirty="0" smtClean="0">
                <a:solidFill>
                  <a:schemeClr val="bg1"/>
                </a:solidFill>
              </a:rPr>
              <a:t>2. Decade Presentation</a:t>
            </a:r>
          </a:p>
          <a:p>
            <a:r>
              <a:rPr lang="en-AU" dirty="0"/>
              <a:t>	</a:t>
            </a:r>
            <a:r>
              <a:rPr lang="en-AU" dirty="0" smtClean="0"/>
              <a:t>		</a:t>
            </a:r>
          </a:p>
          <a:p>
            <a:pPr marL="342900" indent="-342900">
              <a:buAutoNum type="arabicPeriod"/>
            </a:pPr>
            <a:endParaRPr lang="en-US" dirty="0"/>
          </a:p>
        </p:txBody>
      </p:sp>
    </p:spTree>
    <p:extLst>
      <p:ext uri="{BB962C8B-B14F-4D97-AF65-F5344CB8AC3E}">
        <p14:creationId xmlns:p14="http://schemas.microsoft.com/office/powerpoint/2010/main" val="1619054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85529"/>
          </a:xfrm>
          <a:prstGeom prst="rect">
            <a:avLst/>
          </a:prstGeom>
        </p:spPr>
      </p:pic>
      <p:sp>
        <p:nvSpPr>
          <p:cNvPr id="12" name="Content Placeholder 5"/>
          <p:cNvSpPr>
            <a:spLocks noGrp="1"/>
          </p:cNvSpPr>
          <p:nvPr>
            <p:ph idx="1"/>
          </p:nvPr>
        </p:nvSpPr>
        <p:spPr>
          <a:xfrm>
            <a:off x="838200" y="1825625"/>
            <a:ext cx="10515600" cy="4351338"/>
          </a:xfrm>
        </p:spPr>
        <p:txBody>
          <a:bodyPr>
            <a:normAutofit/>
          </a:bodyPr>
          <a:lstStyle/>
          <a:p>
            <a:r>
              <a:rPr lang="en-AU" dirty="0" smtClean="0">
                <a:solidFill>
                  <a:schemeClr val="bg1"/>
                </a:solidFill>
                <a:latin typeface="Calibri" panose="020F0502020204030204" pitchFamily="34" charset="0"/>
              </a:rPr>
              <a:t>All groups come together in the open space of Mason House. Students will need a pen to assist with this activity.</a:t>
            </a:r>
          </a:p>
          <a:p>
            <a:pPr>
              <a:buFont typeface="Arial" panose="020B0604020202020204" pitchFamily="34" charset="0"/>
              <a:buChar char="•"/>
            </a:pPr>
            <a:r>
              <a:rPr lang="en-AU" dirty="0" smtClean="0">
                <a:solidFill>
                  <a:schemeClr val="bg1"/>
                </a:solidFill>
                <a:latin typeface="Calibri" panose="020F0502020204030204" pitchFamily="34" charset="0"/>
              </a:rPr>
              <a:t>In tables of 4-5 students, one student from a different home group on each table, teams will work together to complete a quiz about their teachers in Mason House. </a:t>
            </a:r>
          </a:p>
          <a:p>
            <a:pPr>
              <a:buFont typeface="Arial" panose="020B0604020202020204" pitchFamily="34" charset="0"/>
              <a:buChar char="•"/>
            </a:pPr>
            <a:r>
              <a:rPr lang="en-AU" dirty="0" smtClean="0">
                <a:solidFill>
                  <a:schemeClr val="bg1"/>
                </a:solidFill>
                <a:latin typeface="Calibri" panose="020F0502020204030204" pitchFamily="34" charset="0"/>
              </a:rPr>
              <a:t>Listen to each teacher as they introduce themselves, write down information you may think will help you.</a:t>
            </a:r>
          </a:p>
          <a:p>
            <a:pPr>
              <a:buFont typeface="Arial" panose="020B0604020202020204" pitchFamily="34" charset="0"/>
              <a:buChar char="•"/>
            </a:pPr>
            <a:r>
              <a:rPr lang="en-AU" dirty="0" smtClean="0">
                <a:solidFill>
                  <a:schemeClr val="bg1"/>
                </a:solidFill>
                <a:latin typeface="Calibri" panose="020F0502020204030204" pitchFamily="34" charset="0"/>
              </a:rPr>
              <a:t>At the end of the presentations, you will answer 20 questions as a team.</a:t>
            </a:r>
            <a:endParaRPr lang="en-US" dirty="0">
              <a:solidFill>
                <a:schemeClr val="bg1"/>
              </a:solidFill>
              <a:latin typeface="Calibri" panose="020F0502020204030204" pitchFamily="34" charset="0"/>
            </a:endParaRPr>
          </a:p>
        </p:txBody>
      </p:sp>
      <p:sp>
        <p:nvSpPr>
          <p:cNvPr id="13" name="TextBox 12"/>
          <p:cNvSpPr txBox="1"/>
          <p:nvPr/>
        </p:nvSpPr>
        <p:spPr>
          <a:xfrm>
            <a:off x="6203515" y="344121"/>
            <a:ext cx="5988676" cy="1323439"/>
          </a:xfrm>
          <a:prstGeom prst="rect">
            <a:avLst/>
          </a:prstGeom>
          <a:noFill/>
        </p:spPr>
        <p:txBody>
          <a:bodyPr wrap="square" rtlCol="0">
            <a:spAutoFit/>
          </a:bodyPr>
          <a:lstStyle/>
          <a:p>
            <a:r>
              <a:rPr lang="en-AU" sz="4000" dirty="0" smtClean="0">
                <a:solidFill>
                  <a:schemeClr val="bg1"/>
                </a:solidFill>
                <a:latin typeface="Copperplate Gothic Bold" panose="020E0705020206020404" pitchFamily="34" charset="0"/>
              </a:rPr>
              <a:t>INTRODUCTION TO </a:t>
            </a:r>
          </a:p>
          <a:p>
            <a:r>
              <a:rPr lang="en-AU" sz="4000" dirty="0" smtClean="0">
                <a:solidFill>
                  <a:schemeClr val="bg1"/>
                </a:solidFill>
                <a:latin typeface="Copperplate Gothic Bold" panose="020E0705020206020404" pitchFamily="34" charset="0"/>
              </a:rPr>
              <a:t>MASON HOUSE</a:t>
            </a:r>
            <a:endParaRPr lang="en-US" sz="4000" dirty="0">
              <a:solidFill>
                <a:schemeClr val="bg1"/>
              </a:solidFill>
              <a:latin typeface="Copperplate Gothic Bold" panose="020E0705020206020404" pitchFamily="34" charset="0"/>
            </a:endParaRPr>
          </a:p>
        </p:txBody>
      </p:sp>
    </p:spTree>
    <p:extLst>
      <p:ext uri="{BB962C8B-B14F-4D97-AF65-F5344CB8AC3E}">
        <p14:creationId xmlns:p14="http://schemas.microsoft.com/office/powerpoint/2010/main" val="65784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1932"/>
            <a:ext cx="12192000" cy="6859932"/>
          </a:xfrm>
          <a:prstGeom prst="rect">
            <a:avLst/>
          </a:prstGeom>
        </p:spPr>
      </p:pic>
      <p:cxnSp>
        <p:nvCxnSpPr>
          <p:cNvPr id="8" name="Straight Connector 7"/>
          <p:cNvCxnSpPr/>
          <p:nvPr/>
        </p:nvCxnSpPr>
        <p:spPr>
          <a:xfrm>
            <a:off x="205740" y="959981"/>
            <a:ext cx="84810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67284" y="229275"/>
            <a:ext cx="8523216" cy="523220"/>
          </a:xfrm>
          <a:prstGeom prst="rect">
            <a:avLst/>
          </a:prstGeom>
          <a:noFill/>
        </p:spPr>
        <p:txBody>
          <a:bodyPr wrap="square" rtlCol="0">
            <a:spAutoFit/>
          </a:bodyPr>
          <a:lstStyle/>
          <a:p>
            <a:r>
              <a:rPr lang="en-AU" sz="2800" b="1" dirty="0" smtClean="0">
                <a:solidFill>
                  <a:schemeClr val="bg1"/>
                </a:solidFill>
                <a:latin typeface="Copperplate Gothic Bold" panose="020E0705020206020404" pitchFamily="34" charset="0"/>
              </a:rPr>
              <a:t>PRIMARY AND SECONDARY SOURCES</a:t>
            </a:r>
            <a:endParaRPr lang="en-US" sz="2800" dirty="0">
              <a:solidFill>
                <a:schemeClr val="bg1"/>
              </a:solidFill>
              <a:latin typeface="Copperplate Gothic Bold" panose="020E0705020206020404" pitchFamily="34" charset="0"/>
            </a:endParaRPr>
          </a:p>
        </p:txBody>
      </p:sp>
      <p:sp>
        <p:nvSpPr>
          <p:cNvPr id="12" name="TextBox 11"/>
          <p:cNvSpPr txBox="1"/>
          <p:nvPr/>
        </p:nvSpPr>
        <p:spPr>
          <a:xfrm>
            <a:off x="838200" y="1337481"/>
            <a:ext cx="9847997" cy="1200329"/>
          </a:xfrm>
          <a:prstGeom prst="rect">
            <a:avLst/>
          </a:prstGeom>
          <a:noFill/>
        </p:spPr>
        <p:txBody>
          <a:bodyPr wrap="square" rtlCol="0">
            <a:spAutoFit/>
          </a:bodyPr>
          <a:lstStyle/>
          <a:p>
            <a:r>
              <a:rPr lang="en-AU" dirty="0" smtClean="0">
                <a:solidFill>
                  <a:schemeClr val="bg1"/>
                </a:solidFill>
              </a:rPr>
              <a:t>When you are collecting your items for the Box of Me presentations, you should think about the different types of items you could include. In History we call these Primary and Secondary sources.</a:t>
            </a:r>
          </a:p>
          <a:p>
            <a:endParaRPr lang="en-AU" dirty="0" smtClean="0">
              <a:solidFill>
                <a:schemeClr val="bg1"/>
              </a:solidFill>
            </a:endParaRPr>
          </a:p>
          <a:p>
            <a:r>
              <a:rPr lang="en-AU" b="1" dirty="0" smtClean="0">
                <a:solidFill>
                  <a:schemeClr val="bg1"/>
                </a:solidFill>
              </a:rPr>
              <a:t>Read p. 8-10, complete questions 1b, 2 and 4</a:t>
            </a:r>
          </a:p>
        </p:txBody>
      </p:sp>
      <p:sp>
        <p:nvSpPr>
          <p:cNvPr id="3" name="Rectangular Callout 2"/>
          <p:cNvSpPr/>
          <p:nvPr/>
        </p:nvSpPr>
        <p:spPr>
          <a:xfrm>
            <a:off x="3671248" y="3220872"/>
            <a:ext cx="7383439" cy="2715904"/>
          </a:xfrm>
          <a:prstGeom prst="wedgeRectCallout">
            <a:avLst>
              <a:gd name="adj1" fmla="val -73328"/>
              <a:gd name="adj2" fmla="val -535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u="sng" dirty="0" smtClean="0"/>
              <a:t>CLASS DISCUSSION</a:t>
            </a:r>
          </a:p>
          <a:p>
            <a:pPr algn="ctr"/>
            <a:endParaRPr lang="en-AU" dirty="0"/>
          </a:p>
          <a:p>
            <a:pPr algn="ctr"/>
            <a:r>
              <a:rPr lang="en-AU" dirty="0" smtClean="0"/>
              <a:t>What sources could you bring to represent moments in your life?</a:t>
            </a:r>
          </a:p>
          <a:p>
            <a:pPr algn="ctr"/>
            <a:r>
              <a:rPr lang="en-AU" dirty="0" smtClean="0"/>
              <a:t>What Secondary sources could you include?</a:t>
            </a:r>
          </a:p>
          <a:p>
            <a:pPr algn="ctr"/>
            <a:r>
              <a:rPr lang="en-AU" dirty="0" smtClean="0"/>
              <a:t>What Primary sources could you include?</a:t>
            </a:r>
            <a:endParaRPr lang="en-US" dirty="0"/>
          </a:p>
        </p:txBody>
      </p:sp>
      <p:sp>
        <p:nvSpPr>
          <p:cNvPr id="10" name="5-Point Star 9"/>
          <p:cNvSpPr/>
          <p:nvPr/>
        </p:nvSpPr>
        <p:spPr>
          <a:xfrm>
            <a:off x="109183" y="3428034"/>
            <a:ext cx="3562065" cy="2442949"/>
          </a:xfrm>
          <a:prstGeom prst="star5">
            <a:avLst>
              <a:gd name="adj" fmla="val 20736"/>
              <a:gd name="hf" fmla="val 105146"/>
              <a:gd name="vf" fmla="val 110557"/>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Introduce Box of Me</a:t>
            </a:r>
            <a:endParaRPr lang="en-US" dirty="0">
              <a:solidFill>
                <a:schemeClr val="tx1"/>
              </a:solidFill>
            </a:endParaRPr>
          </a:p>
        </p:txBody>
      </p:sp>
      <p:graphicFrame>
        <p:nvGraphicFramePr>
          <p:cNvPr id="11" name="Object 10"/>
          <p:cNvGraphicFramePr>
            <a:graphicFrameLocks noChangeAspect="1"/>
          </p:cNvGraphicFramePr>
          <p:nvPr>
            <p:extLst/>
          </p:nvPr>
        </p:nvGraphicFramePr>
        <p:xfrm>
          <a:off x="1433015" y="3772977"/>
          <a:ext cx="914400" cy="771525"/>
        </p:xfrm>
        <a:graphic>
          <a:graphicData uri="http://schemas.openxmlformats.org/presentationml/2006/ole">
            <mc:AlternateContent xmlns:mc="http://schemas.openxmlformats.org/markup-compatibility/2006">
              <mc:Choice xmlns:v="urn:schemas-microsoft-com:vml" Requires="v">
                <p:oleObj spid="_x0000_s8201" name="Document" showAsIcon="1" r:id="rId6" imgW="914400" imgH="771480" progId="Word.Document.12">
                  <p:embed/>
                </p:oleObj>
              </mc:Choice>
              <mc:Fallback>
                <p:oleObj name="Document" showAsIcon="1" r:id="rId6" imgW="914400" imgH="771480" progId="Word.Document.12">
                  <p:embed/>
                  <p:pic>
                    <p:nvPicPr>
                      <p:cNvPr id="0" name=""/>
                      <p:cNvPicPr/>
                      <p:nvPr/>
                    </p:nvPicPr>
                    <p:blipFill>
                      <a:blip r:embed="rId7"/>
                      <a:stretch>
                        <a:fillRect/>
                      </a:stretch>
                    </p:blipFill>
                    <p:spPr>
                      <a:xfrm>
                        <a:off x="1433015" y="3772977"/>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059868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81814"/>
          </a:xfrm>
          <a:prstGeom prst="rect">
            <a:avLst/>
          </a:prstGeom>
        </p:spPr>
      </p:pic>
      <p:sp>
        <p:nvSpPr>
          <p:cNvPr id="2" name="Title 1"/>
          <p:cNvSpPr>
            <a:spLocks noGrp="1"/>
          </p:cNvSpPr>
          <p:nvPr>
            <p:ph type="title"/>
          </p:nvPr>
        </p:nvSpPr>
        <p:spPr>
          <a:xfrm>
            <a:off x="2637181" y="2115344"/>
            <a:ext cx="8322365" cy="1325563"/>
          </a:xfrm>
        </p:spPr>
        <p:txBody>
          <a:bodyPr>
            <a:noAutofit/>
          </a:bodyPr>
          <a:lstStyle/>
          <a:p>
            <a:r>
              <a:rPr lang="en-AU" sz="6600" b="1" dirty="0" smtClean="0">
                <a:solidFill>
                  <a:schemeClr val="bg1"/>
                </a:solidFill>
              </a:rPr>
              <a:t>What is a Narrative?</a:t>
            </a:r>
            <a:endParaRPr lang="en-US" sz="6600" b="1" dirty="0">
              <a:solidFill>
                <a:schemeClr val="bg1"/>
              </a:solidFill>
            </a:endParaRPr>
          </a:p>
        </p:txBody>
      </p:sp>
    </p:spTree>
    <p:extLst>
      <p:ext uri="{BB962C8B-B14F-4D97-AF65-F5344CB8AC3E}">
        <p14:creationId xmlns:p14="http://schemas.microsoft.com/office/powerpoint/2010/main" val="490555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626"/>
            <a:ext cx="12192000" cy="6859932"/>
          </a:xfrm>
          <a:prstGeom prst="rect">
            <a:avLst/>
          </a:prstGeom>
        </p:spPr>
      </p:pic>
      <p:sp>
        <p:nvSpPr>
          <p:cNvPr id="5" name="Rectangle 4"/>
          <p:cNvSpPr/>
          <p:nvPr/>
        </p:nvSpPr>
        <p:spPr>
          <a:xfrm>
            <a:off x="5315228" y="265043"/>
            <a:ext cx="6678751" cy="617733"/>
          </a:xfrm>
          <a:prstGeom prst="rect">
            <a:avLst/>
          </a:prstGeom>
        </p:spPr>
        <p:txBody>
          <a:bodyPr wrap="none">
            <a:spAutoFit/>
          </a:bodyPr>
          <a:lstStyle/>
          <a:p>
            <a:pPr>
              <a:lnSpc>
                <a:spcPct val="115000"/>
              </a:lnSpc>
              <a:spcAft>
                <a:spcPts val="1000"/>
              </a:spcAft>
            </a:pPr>
            <a:r>
              <a:rPr lang="en-AU" sz="3200" b="1"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How are stories </a:t>
            </a:r>
            <a:r>
              <a:rPr lang="en-AU" sz="3200" b="1" dirty="0" smtClean="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presented</a:t>
            </a:r>
            <a:r>
              <a:rPr lang="en-AU" sz="3200" b="1"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a:t>
            </a:r>
            <a:endParaRPr lang="en-US" sz="3200" dirty="0">
              <a:solidFill>
                <a:schemeClr val="bg1"/>
              </a:solidFill>
              <a:effectLst/>
              <a:latin typeface="Copperplate Gothic Bold" panose="020E0705020206020404" pitchFamily="34" charset="0"/>
              <a:ea typeface="Calibri" panose="020F0502020204030204" pitchFamily="34" charset="0"/>
              <a:cs typeface="Times New Roman" panose="02020603050405020304" pitchFamily="18" charset="0"/>
            </a:endParaRPr>
          </a:p>
        </p:txBody>
      </p:sp>
      <p:cxnSp>
        <p:nvCxnSpPr>
          <p:cNvPr id="7" name="Straight Connector 6"/>
          <p:cNvCxnSpPr/>
          <p:nvPr/>
        </p:nvCxnSpPr>
        <p:spPr>
          <a:xfrm>
            <a:off x="304801" y="983030"/>
            <a:ext cx="67726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3112" y="1384390"/>
            <a:ext cx="10710688" cy="2516586"/>
          </a:xfrm>
          <a:prstGeom prst="rect">
            <a:avLst/>
          </a:prstGeom>
        </p:spPr>
        <p:txBody>
          <a:bodyPr wrap="square">
            <a:spAutoFit/>
          </a:bodyPr>
          <a:lstStyle/>
          <a:p>
            <a:pPr>
              <a:lnSpc>
                <a:spcPct val="115000"/>
              </a:lnSpc>
              <a:spcAft>
                <a:spcPts val="1000"/>
              </a:spcAft>
            </a:pPr>
            <a:r>
              <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rPr>
              <a:t>Organise students into groups  of four students with each member allocated a role: Time Keeper, Recorder, Reporter, </a:t>
            </a:r>
            <a:r>
              <a:rPr lang="en-AU" dirty="0" err="1" smtClean="0">
                <a:solidFill>
                  <a:schemeClr val="bg1"/>
                </a:solidFill>
                <a:latin typeface="Calibri" panose="020F0502020204030204" pitchFamily="34" charset="0"/>
                <a:ea typeface="Calibri" panose="020F0502020204030204" pitchFamily="34" charset="0"/>
                <a:cs typeface="Times New Roman" panose="02020603050405020304" pitchFamily="18" charset="0"/>
              </a:rPr>
              <a:t>Resourcer</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As a group, write down ideas about the following stories:</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What is a narrative?</a:t>
            </a:r>
            <a:endParaRPr lang="en-U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1000"/>
              </a:spcAft>
              <a:buFont typeface="Arial" panose="020B0604020202020204" pitchFamily="34" charset="0"/>
              <a:buChar char="•"/>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How </a:t>
            </a:r>
            <a:r>
              <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rPr>
              <a:t>do people present their stories</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a:t>
            </a:r>
          </a:p>
          <a:p>
            <a:pPr marL="285750" indent="-285750">
              <a:lnSpc>
                <a:spcPct val="115000"/>
              </a:lnSpc>
              <a:spcAft>
                <a:spcPts val="1000"/>
              </a:spcAft>
              <a:buFont typeface="Arial" panose="020B0604020202020204" pitchFamily="34" charset="0"/>
              <a:buChar char="•"/>
            </a:pPr>
            <a:endParaRPr lang="en-AU"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Share your ideas with the class and complete a mind map on the board with class responses.</a:t>
            </a:r>
            <a:endParaRPr lang="en-US"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ular Callout 9"/>
          <p:cNvSpPr/>
          <p:nvPr/>
        </p:nvSpPr>
        <p:spPr>
          <a:xfrm>
            <a:off x="9406493" y="3923017"/>
            <a:ext cx="2587486" cy="2485874"/>
          </a:xfrm>
          <a:prstGeom prst="wedgeRectCallout">
            <a:avLst>
              <a:gd name="adj1" fmla="val -96549"/>
              <a:gd name="adj2" fmla="val -49302"/>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CLASS DISCUSSION:</a:t>
            </a:r>
          </a:p>
          <a:p>
            <a:pPr algn="ctr"/>
            <a:r>
              <a:rPr lang="en-AU" dirty="0"/>
              <a:t>How is autobiographical writing different to other form of writing? </a:t>
            </a:r>
            <a:endParaRPr lang="en-AU" dirty="0" smtClean="0"/>
          </a:p>
          <a:p>
            <a:pPr algn="ctr"/>
            <a:r>
              <a:rPr lang="en-AU" dirty="0" smtClean="0"/>
              <a:t>What </a:t>
            </a:r>
            <a:r>
              <a:rPr lang="en-AU" dirty="0"/>
              <a:t>is the difference between each type? </a:t>
            </a:r>
            <a:endParaRPr lang="en-AU" dirty="0" smtClean="0"/>
          </a:p>
          <a:p>
            <a:pPr algn="ctr"/>
            <a:r>
              <a:rPr lang="en-AU" dirty="0" smtClean="0"/>
              <a:t>What </a:t>
            </a:r>
            <a:r>
              <a:rPr lang="en-AU" dirty="0"/>
              <a:t>are the similarities</a:t>
            </a:r>
            <a:r>
              <a:rPr lang="en-AU" dirty="0" smtClean="0"/>
              <a:t>?</a:t>
            </a:r>
          </a:p>
          <a:p>
            <a:pPr algn="ctr"/>
            <a:endParaRPr lang="en-US" dirty="0">
              <a:solidFill>
                <a:schemeClr val="tx1"/>
              </a:solidFill>
            </a:endParaRPr>
          </a:p>
        </p:txBody>
      </p:sp>
      <p:sp>
        <p:nvSpPr>
          <p:cNvPr id="11" name="Rounded Rectangle 10"/>
          <p:cNvSpPr/>
          <p:nvPr/>
        </p:nvSpPr>
        <p:spPr>
          <a:xfrm>
            <a:off x="643112" y="4452730"/>
            <a:ext cx="7255184" cy="2186609"/>
          </a:xfrm>
          <a:prstGeom prst="roundRect">
            <a:avLst/>
          </a:prstGeom>
          <a:ln w="762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u="sng" dirty="0" smtClean="0"/>
              <a:t>Student Reflection</a:t>
            </a:r>
          </a:p>
          <a:p>
            <a:pPr algn="ctr"/>
            <a:r>
              <a:rPr lang="en-AU" dirty="0" smtClean="0"/>
              <a:t>Using the mind map and ideas from class discussion, write your own definition of the narratives:</a:t>
            </a:r>
          </a:p>
          <a:p>
            <a:pPr marL="342900" indent="-342900">
              <a:buAutoNum type="arabicPeriod"/>
            </a:pPr>
            <a:r>
              <a:rPr lang="en-AU" dirty="0" smtClean="0"/>
              <a:t>Purpose</a:t>
            </a:r>
          </a:p>
          <a:p>
            <a:pPr marL="342900" indent="-342900">
              <a:buAutoNum type="arabicPeriod"/>
            </a:pPr>
            <a:r>
              <a:rPr lang="en-AU" dirty="0" smtClean="0"/>
              <a:t>Form</a:t>
            </a:r>
          </a:p>
          <a:p>
            <a:pPr marL="342900" indent="-342900">
              <a:buAutoNum type="arabicPeriod"/>
            </a:pPr>
            <a:r>
              <a:rPr lang="en-AU" dirty="0" smtClean="0"/>
              <a:t>Audience</a:t>
            </a:r>
          </a:p>
          <a:p>
            <a:pPr marL="342900" indent="-342900" algn="ctr">
              <a:buAutoNum type="arabicPeriod"/>
            </a:pPr>
            <a:endParaRPr lang="en-US" dirty="0"/>
          </a:p>
        </p:txBody>
      </p:sp>
    </p:spTree>
    <p:extLst>
      <p:ext uri="{BB962C8B-B14F-4D97-AF65-F5344CB8AC3E}">
        <p14:creationId xmlns:p14="http://schemas.microsoft.com/office/powerpoint/2010/main" val="2817118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sp>
        <p:nvSpPr>
          <p:cNvPr id="3" name="Rectangle 2"/>
          <p:cNvSpPr/>
          <p:nvPr/>
        </p:nvSpPr>
        <p:spPr>
          <a:xfrm>
            <a:off x="3352325" y="176459"/>
            <a:ext cx="8869223" cy="617733"/>
          </a:xfrm>
          <a:prstGeom prst="rect">
            <a:avLst/>
          </a:prstGeom>
        </p:spPr>
        <p:txBody>
          <a:bodyPr wrap="none">
            <a:spAutoFit/>
          </a:bodyPr>
          <a:lstStyle/>
          <a:p>
            <a:pPr>
              <a:lnSpc>
                <a:spcPct val="115000"/>
              </a:lnSpc>
              <a:spcAft>
                <a:spcPts val="1000"/>
              </a:spcAft>
            </a:pPr>
            <a:r>
              <a:rPr lang="en-AU" sz="3200" b="1"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How do people </a:t>
            </a:r>
            <a:r>
              <a:rPr lang="en-AU" sz="3200" b="1" dirty="0" smtClean="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present their stories?</a:t>
            </a:r>
            <a:endParaRPr lang="en-US" sz="3200" dirty="0">
              <a:solidFill>
                <a:schemeClr val="bg1"/>
              </a:solidFill>
              <a:effectLst/>
              <a:latin typeface="Copperplate Gothic Bold" panose="020E0705020206020404" pitchFamily="34" charset="0"/>
              <a:ea typeface="Calibri" panose="020F0502020204030204" pitchFamily="34" charset="0"/>
              <a:cs typeface="Times New Roman" panose="02020603050405020304" pitchFamily="18" charset="0"/>
            </a:endParaRPr>
          </a:p>
        </p:txBody>
      </p:sp>
      <p:cxnSp>
        <p:nvCxnSpPr>
          <p:cNvPr id="6" name="Straight Connector 5"/>
          <p:cNvCxnSpPr/>
          <p:nvPr/>
        </p:nvCxnSpPr>
        <p:spPr>
          <a:xfrm flipV="1">
            <a:off x="283335" y="901521"/>
            <a:ext cx="7907628" cy="128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16924" y="1450796"/>
            <a:ext cx="10461938" cy="2644827"/>
          </a:xfrm>
          <a:prstGeom prst="rect">
            <a:avLst/>
          </a:prstGeom>
        </p:spPr>
        <p:txBody>
          <a:bodyPr wrap="square">
            <a:spAutoFit/>
          </a:bodyPr>
          <a:lstStyle/>
          <a:p>
            <a:pPr>
              <a:lnSpc>
                <a:spcPct val="115000"/>
              </a:lnSpc>
              <a:spcAft>
                <a:spcPts val="1000"/>
              </a:spcAft>
            </a:pP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Many television programs have certain ways they present </a:t>
            </a:r>
            <a:r>
              <a:rPr lang="en-AU" dirty="0">
                <a:solidFill>
                  <a:schemeClr val="bg1"/>
                </a:solidFill>
                <a:latin typeface="Calibri" panose="020F0502020204030204" pitchFamily="34" charset="0"/>
                <a:ea typeface="Calibri" panose="020F0502020204030204" pitchFamily="34" charset="0"/>
                <a:cs typeface="Times New Roman" panose="02020603050405020304" pitchFamily="18" charset="0"/>
              </a:rPr>
              <a:t>a</a:t>
            </a:r>
            <a:r>
              <a:rPr lang="en-AU"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 character’s ‘story’. Watch the following clip:</a:t>
            </a:r>
          </a:p>
          <a:p>
            <a:pPr>
              <a:lnSpc>
                <a:spcPct val="115000"/>
              </a:lnSpc>
              <a:spcAft>
                <a:spcPts val="1000"/>
              </a:spcAft>
            </a:pPr>
            <a:endParaRPr lang="en-AU"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AU"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AU"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AU"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AU" dirty="0" smtClean="0">
              <a:latin typeface="Calibri" panose="020F0502020204030204" pitchFamily="34" charset="0"/>
              <a:ea typeface="Calibri" panose="020F0502020204030204" pitchFamily="34" charset="0"/>
              <a:cs typeface="Times New Roman" panose="02020603050405020304" pitchFamily="18" charset="0"/>
            </a:endParaRPr>
          </a:p>
        </p:txBody>
      </p:sp>
      <p:pic>
        <p:nvPicPr>
          <p:cNvPr id="11" name="Picture 10">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055813"/>
            <a:ext cx="2538885" cy="1998260"/>
          </a:xfrm>
          <a:prstGeom prst="rect">
            <a:avLst/>
          </a:prstGeom>
        </p:spPr>
      </p:pic>
      <p:sp>
        <p:nvSpPr>
          <p:cNvPr id="12" name="Rectangular Callout 11"/>
          <p:cNvSpPr/>
          <p:nvPr/>
        </p:nvSpPr>
        <p:spPr>
          <a:xfrm>
            <a:off x="7199290" y="2227084"/>
            <a:ext cx="3850783" cy="1327485"/>
          </a:xfrm>
          <a:prstGeom prst="wedgeRectCallout">
            <a:avLst>
              <a:gd name="adj1" fmla="val -118157"/>
              <a:gd name="adj2" fmla="val -5438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rPr>
              <a:t>CLASS DISCUSSION:</a:t>
            </a:r>
          </a:p>
          <a:p>
            <a:pPr algn="ctr"/>
            <a:r>
              <a:rPr lang="en-AU" dirty="0">
                <a:latin typeface="Calibri" panose="020F0502020204030204" pitchFamily="34" charset="0"/>
                <a:ea typeface="Calibri" panose="020F0502020204030204" pitchFamily="34" charset="0"/>
                <a:cs typeface="Times New Roman" panose="02020603050405020304" pitchFamily="18" charset="0"/>
              </a:rPr>
              <a:t>What is left out? Why? Is this important</a:t>
            </a:r>
            <a:r>
              <a:rPr lang="en-AU" dirty="0" smtClean="0">
                <a:latin typeface="Calibri" panose="020F0502020204030204" pitchFamily="34" charset="0"/>
                <a:ea typeface="Calibri" panose="020F0502020204030204" pitchFamily="34"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Rounded Rectangle 12"/>
          <p:cNvSpPr/>
          <p:nvPr/>
        </p:nvSpPr>
        <p:spPr>
          <a:xfrm>
            <a:off x="2200141" y="4223863"/>
            <a:ext cx="7791718" cy="2565668"/>
          </a:xfrm>
          <a:prstGeom prst="roundRect">
            <a:avLst/>
          </a:prstGeom>
          <a:solidFill>
            <a:schemeClr val="accent4">
              <a:lumMod val="75000"/>
            </a:schemeClr>
          </a:solid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u="sng" dirty="0" smtClean="0"/>
              <a:t>WRITING FOLIO ASSESSMENT PIECE 1:</a:t>
            </a:r>
          </a:p>
          <a:p>
            <a:pPr algn="ctr"/>
            <a:endParaRPr lang="en-AU" dirty="0" smtClean="0"/>
          </a:p>
          <a:p>
            <a:pPr marL="285750" indent="-285750" algn="ctr">
              <a:buFont typeface="Arial" panose="020B0604020202020204" pitchFamily="34" charset="0"/>
              <a:buChar char="•"/>
            </a:pPr>
            <a:r>
              <a:rPr lang="en-AU" dirty="0" smtClean="0"/>
              <a:t>This will be your first writing folio piece and will be assessed. </a:t>
            </a:r>
          </a:p>
          <a:p>
            <a:pPr marL="285750" indent="-285750" algn="ctr">
              <a:buFont typeface="Arial" panose="020B0604020202020204" pitchFamily="34" charset="0"/>
              <a:buChar char="•"/>
            </a:pPr>
            <a:r>
              <a:rPr lang="en-AU" dirty="0" smtClean="0"/>
              <a:t>You are to first write a DRAFT reflection about your most scariest moment OR most happiest memory.</a:t>
            </a:r>
          </a:p>
          <a:p>
            <a:pPr marL="285750" indent="-285750" algn="ctr">
              <a:buFont typeface="Arial" panose="020B0604020202020204" pitchFamily="34" charset="0"/>
              <a:buChar char="•"/>
            </a:pPr>
            <a:r>
              <a:rPr lang="en-AU" dirty="0" smtClean="0"/>
              <a:t>This must be a ‘reflective’ piece that discusses what was learnt from the experience</a:t>
            </a:r>
          </a:p>
          <a:p>
            <a:pPr marL="285750" indent="-285750" algn="ctr">
              <a:buFont typeface="Arial" panose="020B0604020202020204" pitchFamily="34" charset="0"/>
              <a:buChar char="•"/>
            </a:pPr>
            <a:r>
              <a:rPr lang="en-AU" dirty="0" smtClean="0"/>
              <a:t> Think about the moment and pay attention to detail. </a:t>
            </a:r>
          </a:p>
          <a:p>
            <a:pPr marL="285750" indent="-285750" algn="ctr">
              <a:buFont typeface="Arial" panose="020B0604020202020204" pitchFamily="34" charset="0"/>
              <a:buChar char="•"/>
            </a:pPr>
            <a:r>
              <a:rPr lang="en-AU" dirty="0" smtClean="0"/>
              <a:t>Be descriptive and consider your Purpose and Audience. </a:t>
            </a:r>
          </a:p>
          <a:p>
            <a:pPr marL="285750" indent="-285750" algn="ctr">
              <a:buFont typeface="Arial" panose="020B0604020202020204" pitchFamily="34" charset="0"/>
              <a:buChar char="•"/>
            </a:pPr>
            <a:r>
              <a:rPr lang="en-AU" dirty="0" smtClean="0"/>
              <a:t>Aim for at least 300 words</a:t>
            </a:r>
          </a:p>
          <a:p>
            <a:pPr algn="ctr"/>
            <a:endParaRPr lang="en-US" dirty="0"/>
          </a:p>
        </p:txBody>
      </p:sp>
      <p:sp>
        <p:nvSpPr>
          <p:cNvPr id="7" name="TextBox 6"/>
          <p:cNvSpPr txBox="1"/>
          <p:nvPr/>
        </p:nvSpPr>
        <p:spPr>
          <a:xfrm>
            <a:off x="806644" y="4015857"/>
            <a:ext cx="1665027" cy="307777"/>
          </a:xfrm>
          <a:prstGeom prst="rect">
            <a:avLst/>
          </a:prstGeom>
          <a:noFill/>
        </p:spPr>
        <p:txBody>
          <a:bodyPr wrap="square" rtlCol="0">
            <a:spAutoFit/>
          </a:bodyPr>
          <a:lstStyle/>
          <a:p>
            <a:r>
              <a:rPr lang="en-AU" sz="1400" dirty="0" smtClean="0">
                <a:solidFill>
                  <a:schemeClr val="bg1"/>
                </a:solidFill>
              </a:rPr>
              <a:t>Approx. 20 minutes</a:t>
            </a:r>
            <a:endParaRPr lang="en-US" sz="1400" dirty="0">
              <a:solidFill>
                <a:schemeClr val="bg1"/>
              </a:solidFill>
            </a:endParaRPr>
          </a:p>
        </p:txBody>
      </p:sp>
    </p:spTree>
    <p:extLst>
      <p:ext uri="{BB962C8B-B14F-4D97-AF65-F5344CB8AC3E}">
        <p14:creationId xmlns:p14="http://schemas.microsoft.com/office/powerpoint/2010/main" val="3310437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81814"/>
          </a:xfrm>
          <a:prstGeom prst="rect">
            <a:avLst/>
          </a:prstGeom>
        </p:spPr>
      </p:pic>
      <p:sp>
        <p:nvSpPr>
          <p:cNvPr id="5" name="TextBox 4"/>
          <p:cNvSpPr txBox="1"/>
          <p:nvPr/>
        </p:nvSpPr>
        <p:spPr>
          <a:xfrm>
            <a:off x="746975" y="1825625"/>
            <a:ext cx="11101588" cy="1107996"/>
          </a:xfrm>
          <a:prstGeom prst="rect">
            <a:avLst/>
          </a:prstGeom>
          <a:noFill/>
        </p:spPr>
        <p:txBody>
          <a:bodyPr wrap="square" rtlCol="0">
            <a:spAutoFit/>
          </a:bodyPr>
          <a:lstStyle/>
          <a:p>
            <a:r>
              <a:rPr lang="en-AU" sz="6600" b="1" dirty="0" smtClean="0">
                <a:solidFill>
                  <a:schemeClr val="bg1"/>
                </a:solidFill>
              </a:rPr>
              <a:t>Introducing Reading Strategies</a:t>
            </a:r>
            <a:endParaRPr lang="en-US" sz="6600" b="1" dirty="0">
              <a:solidFill>
                <a:schemeClr val="bg1"/>
              </a:solidFill>
            </a:endParaRPr>
          </a:p>
        </p:txBody>
      </p:sp>
    </p:spTree>
    <p:extLst>
      <p:ext uri="{BB962C8B-B14F-4D97-AF65-F5344CB8AC3E}">
        <p14:creationId xmlns:p14="http://schemas.microsoft.com/office/powerpoint/2010/main" val="2585553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9932"/>
          </a:xfrm>
          <a:prstGeom prst="rect">
            <a:avLst/>
          </a:prstGeom>
        </p:spPr>
      </p:pic>
      <p:sp>
        <p:nvSpPr>
          <p:cNvPr id="3" name="Rectangle 2"/>
          <p:cNvSpPr/>
          <p:nvPr/>
        </p:nvSpPr>
        <p:spPr>
          <a:xfrm>
            <a:off x="412124" y="1690688"/>
            <a:ext cx="11333408" cy="3849965"/>
          </a:xfrm>
          <a:prstGeom prst="rect">
            <a:avLst/>
          </a:prstGeom>
        </p:spPr>
        <p:txBody>
          <a:bodyPr wrap="square">
            <a:spAutoFit/>
          </a:bodyPr>
          <a:lstStyle/>
          <a:p>
            <a:pPr>
              <a:lnSpc>
                <a:spcPct val="115000"/>
              </a:lnSpc>
              <a:spcAft>
                <a:spcPts val="1000"/>
              </a:spcAft>
            </a:pPr>
            <a:r>
              <a:rPr lang="en-AU" sz="24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Narratives are told either from the perspective of the person, (called an autobiography) or someone writes about someone's life (called a biography). </a:t>
            </a:r>
          </a:p>
          <a:p>
            <a:pPr>
              <a:lnSpc>
                <a:spcPct val="115000"/>
              </a:lnSpc>
              <a:spcAft>
                <a:spcPts val="1000"/>
              </a:spcAft>
            </a:pPr>
            <a:endParaRPr lang="en-AU" sz="24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AU" sz="24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AU" sz="2400"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In Year 7 we will be focussing on 5 Reading Strategies. Each year these will be built upon. The purpose of these strategies is to assist you when you are reading new information. It has been proven that if you can make connections to new information, your brain understands it better and you are more likely to remember it and may even enjoy it!</a:t>
            </a:r>
          </a:p>
        </p:txBody>
      </p:sp>
      <p:sp>
        <p:nvSpPr>
          <p:cNvPr id="5" name="TextBox 4"/>
          <p:cNvSpPr txBox="1"/>
          <p:nvPr/>
        </p:nvSpPr>
        <p:spPr>
          <a:xfrm>
            <a:off x="1468192" y="180304"/>
            <a:ext cx="10877281" cy="941796"/>
          </a:xfrm>
          <a:prstGeom prst="rect">
            <a:avLst/>
          </a:prstGeom>
          <a:noFill/>
        </p:spPr>
        <p:txBody>
          <a:bodyPr wrap="square" rtlCol="0">
            <a:spAutoFit/>
          </a:bodyPr>
          <a:lstStyle/>
          <a:p>
            <a:pPr>
              <a:lnSpc>
                <a:spcPct val="115000"/>
              </a:lnSpc>
              <a:spcAft>
                <a:spcPts val="1000"/>
              </a:spcAft>
            </a:pPr>
            <a:r>
              <a:rPr lang="en-AU" sz="2400" b="1" dirty="0" smtClean="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Understanding autobiographical </a:t>
            </a:r>
            <a:r>
              <a:rPr lang="en-AU" sz="2400" b="1"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and biographical writing </a:t>
            </a:r>
            <a:r>
              <a:rPr lang="en-AU" sz="2400" b="1" dirty="0" smtClean="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using </a:t>
            </a:r>
            <a:r>
              <a:rPr lang="en-AU" sz="2400" b="1"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rPr>
              <a:t>reading strategy.</a:t>
            </a:r>
            <a:endParaRPr lang="en-US" sz="2400" dirty="0">
              <a:solidFill>
                <a:schemeClr val="bg1"/>
              </a:solidFill>
              <a:latin typeface="Copperplate Gothic Bold" panose="020E0705020206020404" pitchFamily="34" charset="0"/>
              <a:ea typeface="Calibri" panose="020F0502020204030204" pitchFamily="34" charset="0"/>
              <a:cs typeface="Times New Roman" panose="02020603050405020304" pitchFamily="18" charset="0"/>
            </a:endParaRPr>
          </a:p>
        </p:txBody>
      </p:sp>
      <p:cxnSp>
        <p:nvCxnSpPr>
          <p:cNvPr id="7" name="Straight Connector 6"/>
          <p:cNvCxnSpPr/>
          <p:nvPr/>
        </p:nvCxnSpPr>
        <p:spPr>
          <a:xfrm>
            <a:off x="141668" y="1122100"/>
            <a:ext cx="834550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43908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61290</TotalTime>
  <Words>2043</Words>
  <Application>Microsoft Office PowerPoint</Application>
  <PresentationFormat>Widescreen</PresentationFormat>
  <Paragraphs>283</Paragraphs>
  <Slides>25</Slides>
  <Notes>16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35" baseType="lpstr">
      <vt:lpstr>Arial</vt:lpstr>
      <vt:lpstr>Calibri</vt:lpstr>
      <vt:lpstr>Calibri Light</vt:lpstr>
      <vt:lpstr>Cambria</vt:lpstr>
      <vt:lpstr>Copperplate Gothic Bold</vt:lpstr>
      <vt:lpstr>Times New Roman</vt:lpstr>
      <vt:lpstr>Wingdings</vt:lpstr>
      <vt:lpstr>Office Theme</vt:lpstr>
      <vt:lpstr>Document</vt:lpstr>
      <vt:lpstr>Presentation</vt:lpstr>
      <vt:lpstr>PowerPoint Presentation</vt:lpstr>
      <vt:lpstr>PowerPoint Presentation</vt:lpstr>
      <vt:lpstr>PowerPoint Presentation</vt:lpstr>
      <vt:lpstr>PowerPoint Presentation</vt:lpstr>
      <vt:lpstr>What is a Narrative?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DEECD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Narratives</dc:title>
  <dc:creator>FRANKS, Jacqui(FRJ)</dc:creator>
  <cp:lastModifiedBy>WHITE, Alice(WHI)</cp:lastModifiedBy>
  <cp:revision>73</cp:revision>
  <dcterms:created xsi:type="dcterms:W3CDTF">2015-01-16T22:22:33Z</dcterms:created>
  <dcterms:modified xsi:type="dcterms:W3CDTF">2016-02-08T05:01:22Z</dcterms:modified>
</cp:coreProperties>
</file>